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Source Code Pr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9" roundtripDataSignature="AMtx7mjJDHYY0gYgJknSb7j3gzfLIcmj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regular.fntdata"/><Relationship Id="rId14" Type="http://schemas.openxmlformats.org/officeDocument/2006/relationships/slide" Target="slides/slide9.xml"/><Relationship Id="rId17" Type="http://schemas.openxmlformats.org/officeDocument/2006/relationships/font" Target="fonts/SourceCodePro-italic.fntdata"/><Relationship Id="rId16" Type="http://schemas.openxmlformats.org/officeDocument/2006/relationships/font" Target="fonts/SourceCodePro-bold.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SourceCodePr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5" name="Google Shape;85;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e4c957cec9_0_7"/>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g2e4c957cec9_0_7"/>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g2e4c957cec9_0_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g2e4c957cec9_0_42"/>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g2e4c957cec9_0_42"/>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g2e4c957cec9_0_4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g2e4c957cec9_0_4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g2e4c957cec9_0_1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g2e4c957cec9_0_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g2e4c957cec9_0_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g2e4c957cec9_0_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g2e4c957cec9_0_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g2e4c957cec9_0_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g2e4c957cec9_0_18"/>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g2e4c957cec9_0_18"/>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g2e4c957cec9_0_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g2e4c957cec9_0_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g2e4c957cec9_0_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g2e4c957cec9_0_2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g2e4c957cec9_0_2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g2e4c957cec9_0_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g2e4c957cec9_0_30"/>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g2e4c957cec9_0_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2e4c957cec9_0_3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g2e4c957cec9_0_33"/>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g2e4c957cec9_0_33"/>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g2e4c957cec9_0_33"/>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g2e4c957cec9_0_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g2e4c957cec9_0_3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g2e4c957cec9_0_3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2e4c957cec9_0_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g2e4c957cec9_0_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g2e4c957cec9_0_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p:nvPr/>
        </p:nvSpPr>
        <p:spPr>
          <a:xfrm>
            <a:off x="0" y="10850"/>
            <a:ext cx="9153900" cy="2262000"/>
          </a:xfrm>
          <a:prstGeom prst="rect">
            <a:avLst/>
          </a:prstGeom>
          <a:solidFill>
            <a:srgbClr val="00A39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Source Code Pro"/>
              <a:ea typeface="Source Code Pro"/>
              <a:cs typeface="Source Code Pro"/>
              <a:sym typeface="Source Code Pro"/>
            </a:endParaRPr>
          </a:p>
        </p:txBody>
      </p:sp>
      <p:sp>
        <p:nvSpPr>
          <p:cNvPr id="55" name="Google Shape;55;p1"/>
          <p:cNvSpPr txBox="1"/>
          <p:nvPr>
            <p:ph idx="4294967295" type="subTitle"/>
          </p:nvPr>
        </p:nvSpPr>
        <p:spPr>
          <a:xfrm>
            <a:off x="430800" y="2784550"/>
            <a:ext cx="8282400" cy="15153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pt-BR" sz="2400"/>
              <a:t>Roteiro para apresentação do aluno </a:t>
            </a:r>
            <a:endParaRPr sz="2400"/>
          </a:p>
          <a:p>
            <a:pPr indent="0" lvl="0" marL="0" rtl="0" algn="ctr">
              <a:lnSpc>
                <a:spcPct val="100000"/>
              </a:lnSpc>
              <a:spcBef>
                <a:spcPts val="0"/>
              </a:spcBef>
              <a:spcAft>
                <a:spcPts val="0"/>
              </a:spcAft>
              <a:buSzPts val="3600"/>
              <a:buNone/>
            </a:pPr>
            <a:r>
              <a:rPr lang="pt-BR" sz="2400"/>
              <a:t>(para os professores)</a:t>
            </a:r>
            <a:endParaRPr sz="2400"/>
          </a:p>
        </p:txBody>
      </p:sp>
      <p:pic>
        <p:nvPicPr>
          <p:cNvPr id="56" name="Google Shape;56;p1"/>
          <p:cNvPicPr preferRelativeResize="0"/>
          <p:nvPr/>
        </p:nvPicPr>
        <p:blipFill rotWithShape="1">
          <a:blip r:embed="rId3">
            <a:alphaModFix/>
          </a:blip>
          <a:srcRect b="0" l="0" r="0" t="0"/>
          <a:stretch/>
        </p:blipFill>
        <p:spPr>
          <a:xfrm>
            <a:off x="4017900" y="502450"/>
            <a:ext cx="1112876" cy="10792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2"/>
          <p:cNvSpPr txBox="1"/>
          <p:nvPr>
            <p:ph type="title"/>
          </p:nvPr>
        </p:nvSpPr>
        <p:spPr>
          <a:xfrm>
            <a:off x="266825" y="485200"/>
            <a:ext cx="8520600" cy="5727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0"/>
              </a:spcBef>
              <a:spcAft>
                <a:spcPts val="0"/>
              </a:spcAft>
              <a:buSzPct val="107142"/>
              <a:buNone/>
            </a:pPr>
            <a:r>
              <a:rPr lang="pt-BR"/>
              <a:t>Eu sou o(a) _______________________________________</a:t>
            </a:r>
            <a:endParaRPr/>
          </a:p>
        </p:txBody>
      </p:sp>
      <p:sp>
        <p:nvSpPr>
          <p:cNvPr id="62" name="Google Shape;62;p2"/>
          <p:cNvSpPr txBox="1"/>
          <p:nvPr>
            <p:ph idx="1" type="body"/>
          </p:nvPr>
        </p:nvSpPr>
        <p:spPr>
          <a:xfrm>
            <a:off x="311700" y="1318799"/>
            <a:ext cx="8520600" cy="3824701"/>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946"/>
              <a:buNone/>
            </a:pPr>
            <a:r>
              <a:rPr lang="pt-BR" sz="1400"/>
              <a:t>Tenho ____ anos e tenho Síndrome de Down.</a:t>
            </a:r>
            <a:endParaRPr/>
          </a:p>
          <a:p>
            <a:pPr indent="0" lvl="0" marL="0" rtl="0" algn="l">
              <a:lnSpc>
                <a:spcPct val="100000"/>
              </a:lnSpc>
              <a:spcBef>
                <a:spcPts val="0"/>
              </a:spcBef>
              <a:spcAft>
                <a:spcPts val="0"/>
              </a:spcAft>
              <a:buSzPts val="1946"/>
              <a:buNone/>
            </a:pPr>
            <a:r>
              <a:t/>
            </a:r>
            <a:endParaRPr sz="1400"/>
          </a:p>
          <a:p>
            <a:pPr indent="0" lvl="0" marL="0" rtl="0" algn="l">
              <a:lnSpc>
                <a:spcPct val="100000"/>
              </a:lnSpc>
              <a:spcBef>
                <a:spcPts val="0"/>
              </a:spcBef>
              <a:spcAft>
                <a:spcPts val="0"/>
              </a:spcAft>
              <a:buSzPts val="1946"/>
              <a:buNone/>
            </a:pPr>
            <a:r>
              <a:rPr b="1" i="1" lang="pt-BR" sz="1400"/>
              <a:t>Vocês sabem o que é Síndrome de Down?</a:t>
            </a:r>
            <a:endParaRPr b="1" i="1"/>
          </a:p>
          <a:p>
            <a:pPr indent="0" lvl="0" marL="0" rtl="0" algn="l">
              <a:lnSpc>
                <a:spcPct val="100000"/>
              </a:lnSpc>
              <a:spcBef>
                <a:spcPts val="0"/>
              </a:spcBef>
              <a:spcAft>
                <a:spcPts val="0"/>
              </a:spcAft>
              <a:buSzPts val="1946"/>
              <a:buNone/>
            </a:pPr>
            <a:r>
              <a:t/>
            </a:r>
            <a:endParaRPr sz="1400"/>
          </a:p>
          <a:p>
            <a:pPr indent="0" lvl="0" marL="0" rtl="0" algn="l">
              <a:lnSpc>
                <a:spcPct val="115000"/>
              </a:lnSpc>
              <a:spcBef>
                <a:spcPts val="0"/>
              </a:spcBef>
              <a:spcAft>
                <a:spcPts val="0"/>
              </a:spcAft>
              <a:buSzPts val="1946"/>
              <a:buNone/>
            </a:pPr>
            <a:r>
              <a:rPr lang="pt-BR" sz="1400"/>
              <a:t>É uma condição genética (não é doença!) decorrente da trissomia do cromossomo 21. Os cromossomos estão dentro das nossas células e determinam nossas características (cor do olho, cor do cabelo, etc). </a:t>
            </a:r>
            <a:endParaRPr sz="1400"/>
          </a:p>
          <a:p>
            <a:pPr indent="0" lvl="0" marL="0" rtl="0" algn="l">
              <a:lnSpc>
                <a:spcPct val="115000"/>
              </a:lnSpc>
              <a:spcBef>
                <a:spcPts val="0"/>
              </a:spcBef>
              <a:spcAft>
                <a:spcPts val="0"/>
              </a:spcAft>
              <a:buSzPts val="1946"/>
              <a:buNone/>
            </a:pPr>
            <a:r>
              <a:rPr lang="pt-BR" sz="1400"/>
              <a:t>A maioria das pessoas tem 23 pares de cromossomos. Pessoas com SD apresentam um trio no lugar do par de cromossomos 21. Isso leva a algumas características físicas (formato do olho, dedos mais curtos, por exemplo), hipotonia muscular e deficiência intelectual (posso levar mais tempo para aprender algumas coisas).</a:t>
            </a:r>
            <a:endParaRPr/>
          </a:p>
          <a:p>
            <a:pPr indent="0" lvl="0" marL="0" rtl="0" algn="l">
              <a:lnSpc>
                <a:spcPct val="115000"/>
              </a:lnSpc>
              <a:spcBef>
                <a:spcPts val="0"/>
              </a:spcBef>
              <a:spcAft>
                <a:spcPts val="0"/>
              </a:spcAft>
              <a:buSzPts val="1946"/>
              <a:buNone/>
            </a:pPr>
            <a:r>
              <a:rPr lang="pt-BR" sz="1400"/>
              <a:t>Também podem ocorrer algumas questões de saúde, como cardiopatias, hipotireoidismo, alterações auditivas, que me fazem precisar de acompanhamento médico. Mas é importante dizer que nem todas as crianças com SD têm essas questões.</a:t>
            </a:r>
            <a:endParaRPr/>
          </a:p>
          <a:p>
            <a:pPr indent="0" lvl="0" marL="0" rtl="0" algn="l">
              <a:lnSpc>
                <a:spcPct val="115000"/>
              </a:lnSpc>
              <a:spcBef>
                <a:spcPts val="0"/>
              </a:spcBef>
              <a:spcAft>
                <a:spcPts val="0"/>
              </a:spcAft>
              <a:buSzPts val="1946"/>
              <a:buNone/>
            </a:pPr>
            <a:r>
              <a:rPr lang="pt-BR" sz="1400"/>
              <a:t>Além das atividades escolares, tenho uma rotina de terapias, que deixam meu dia cheio! </a:t>
            </a:r>
            <a:endParaRPr sz="1400"/>
          </a:p>
          <a:p>
            <a:pPr indent="0" lvl="0" marL="0" rtl="0" algn="l">
              <a:lnSpc>
                <a:spcPct val="115000"/>
              </a:lnSpc>
              <a:spcBef>
                <a:spcPts val="0"/>
              </a:spcBef>
              <a:spcAft>
                <a:spcPts val="0"/>
              </a:spcAft>
              <a:buSzPts val="1946"/>
              <a:buNone/>
            </a:pPr>
            <a:r>
              <a:rPr lang="pt-BR" sz="1100">
                <a:solidFill>
                  <a:srgbClr val="FF0000"/>
                </a:solidFill>
              </a:rPr>
              <a:t>(especificar as terapias realizadas pela criança)</a:t>
            </a:r>
            <a:r>
              <a:rPr lang="pt-BR" sz="1400"/>
              <a:t>  </a:t>
            </a:r>
            <a:endParaRPr/>
          </a:p>
        </p:txBody>
      </p:sp>
      <p:pic>
        <p:nvPicPr>
          <p:cNvPr id="63" name="Google Shape;63;p2"/>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3"/>
          <p:cNvSpPr txBox="1"/>
          <p:nvPr>
            <p:ph type="title"/>
          </p:nvPr>
        </p:nvSpPr>
        <p:spPr>
          <a:xfrm>
            <a:off x="0" y="1608650"/>
            <a:ext cx="9144000" cy="1929900"/>
          </a:xfrm>
          <a:prstGeom prst="rect">
            <a:avLst/>
          </a:prstGeom>
          <a:solidFill>
            <a:srgbClr val="00A39C"/>
          </a:solid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pt-BR">
                <a:solidFill>
                  <a:schemeClr val="lt1"/>
                </a:solidFill>
              </a:rPr>
              <a:t>Querem me conhecer um pouco mais?</a:t>
            </a:r>
            <a:endParaRPr>
              <a:solidFill>
                <a:schemeClr val="lt1"/>
              </a:solidFill>
            </a:endParaRPr>
          </a:p>
        </p:txBody>
      </p:sp>
      <p:pic>
        <p:nvPicPr>
          <p:cNvPr id="69" name="Google Shape;69;p3"/>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4"/>
          <p:cNvSpPr txBox="1"/>
          <p:nvPr>
            <p:ph type="title"/>
          </p:nvPr>
        </p:nvSpPr>
        <p:spPr>
          <a:xfrm>
            <a:off x="876225" y="103950"/>
            <a:ext cx="6575100" cy="49356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5400"/>
              <a:buNone/>
            </a:pPr>
            <a:r>
              <a:rPr i="1" lang="pt-BR" sz="3200">
                <a:solidFill>
                  <a:srgbClr val="434343"/>
                </a:solidFill>
              </a:rPr>
              <a:t>N</a:t>
            </a:r>
            <a:r>
              <a:rPr i="1" lang="pt-BR" sz="2700">
                <a:solidFill>
                  <a:srgbClr val="434343"/>
                </a:solidFill>
              </a:rPr>
              <a:t>este slide colocar uma foto da criança, data do aniversário - idade.</a:t>
            </a:r>
            <a:endParaRPr i="1" sz="2700">
              <a:solidFill>
                <a:srgbClr val="434343"/>
              </a:solidFill>
            </a:endParaRPr>
          </a:p>
        </p:txBody>
      </p:sp>
      <p:pic>
        <p:nvPicPr>
          <p:cNvPr id="75" name="Google Shape;75;p4"/>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5"/>
          <p:cNvSpPr txBox="1"/>
          <p:nvPr>
            <p:ph type="title"/>
          </p:nvPr>
        </p:nvSpPr>
        <p:spPr>
          <a:xfrm>
            <a:off x="311700" y="445025"/>
            <a:ext cx="8520600" cy="5727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0"/>
              </a:spcBef>
              <a:spcAft>
                <a:spcPts val="0"/>
              </a:spcAft>
              <a:buSzPct val="107142"/>
              <a:buNone/>
            </a:pPr>
            <a:r>
              <a:rPr lang="pt-BR"/>
              <a:t>Preferências da criança:</a:t>
            </a:r>
            <a:endParaRPr/>
          </a:p>
        </p:txBody>
      </p:sp>
      <p:sp>
        <p:nvSpPr>
          <p:cNvPr id="81" name="Google Shape;81;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pt-BR"/>
              <a:t>O que gosta </a:t>
            </a:r>
            <a:r>
              <a:rPr lang="pt-BR" sz="1000"/>
              <a:t>(</a:t>
            </a:r>
            <a:r>
              <a:rPr b="0" i="0" lang="pt-BR" sz="1000" u="none" strike="noStrike">
                <a:solidFill>
                  <a:srgbClr val="000000"/>
                </a:solidFill>
                <a:latin typeface="Arial"/>
                <a:ea typeface="Arial"/>
                <a:cs typeface="Arial"/>
                <a:sym typeface="Arial"/>
              </a:rPr>
              <a:t>Músicas , cantores,  bandas, danças, teatro, cinema, parques, patins, skate, brinquedos favoritos, brincadeiras favoritas, amigos, livros, filmes, personagens, esportes, jogos, bicicleta, excursões da escola, animais, comidas, religião)</a:t>
            </a:r>
            <a:endParaRPr sz="1000"/>
          </a:p>
          <a:p>
            <a:pPr indent="-342900" lvl="0" marL="457200" rtl="0" algn="l">
              <a:lnSpc>
                <a:spcPct val="115000"/>
              </a:lnSpc>
              <a:spcBef>
                <a:spcPts val="0"/>
              </a:spcBef>
              <a:spcAft>
                <a:spcPts val="0"/>
              </a:spcAft>
              <a:buSzPts val="1800"/>
              <a:buChar char="●"/>
            </a:pPr>
            <a:r>
              <a:rPr lang="pt-BR"/>
              <a:t>O que não gosta: </a:t>
            </a:r>
            <a:r>
              <a:rPr lang="pt-BR" sz="1000"/>
              <a:t>(</a:t>
            </a:r>
            <a:r>
              <a:rPr b="0" i="0" lang="pt-BR" sz="1000" u="none" strike="noStrike">
                <a:solidFill>
                  <a:srgbClr val="000000"/>
                </a:solidFill>
                <a:latin typeface="Arial"/>
                <a:ea typeface="Arial"/>
                <a:cs typeface="Arial"/>
                <a:sym typeface="Arial"/>
              </a:rPr>
              <a:t>Que riam de mim, que não me convidem para ir onde meus irmãos vão, que não me chamem para brincar, de escuro, de barulhos altos, de brigas, de alguma brincadeira em particular).</a:t>
            </a:r>
            <a:endParaRPr sz="1000"/>
          </a:p>
          <a:p>
            <a:pPr indent="-342900" lvl="0" marL="457200" rtl="0" algn="l">
              <a:lnSpc>
                <a:spcPct val="115000"/>
              </a:lnSpc>
              <a:spcBef>
                <a:spcPts val="0"/>
              </a:spcBef>
              <a:spcAft>
                <a:spcPts val="0"/>
              </a:spcAft>
              <a:buSzPts val="1800"/>
              <a:buChar char="●"/>
            </a:pPr>
            <a:r>
              <a:rPr lang="pt-BR"/>
              <a:t>Como eu faço para me comunicar (quando ainda não há comunicação verbal)</a:t>
            </a:r>
            <a:endParaRPr/>
          </a:p>
          <a:p>
            <a:pPr indent="-342900" lvl="0" marL="457200" rtl="0" algn="l">
              <a:lnSpc>
                <a:spcPct val="115000"/>
              </a:lnSpc>
              <a:spcBef>
                <a:spcPts val="0"/>
              </a:spcBef>
              <a:spcAft>
                <a:spcPts val="0"/>
              </a:spcAft>
              <a:buSzPts val="1800"/>
              <a:buChar char="●"/>
            </a:pPr>
            <a:r>
              <a:rPr lang="pt-BR"/>
              <a:t>Habilidades </a:t>
            </a:r>
            <a:r>
              <a:rPr lang="pt-BR" sz="1000">
                <a:latin typeface="Arial"/>
                <a:ea typeface="Arial"/>
                <a:cs typeface="Arial"/>
                <a:sym typeface="Arial"/>
              </a:rPr>
              <a:t>(dançar, cantar, tocar um instrumento, pintar, desenhar, ler, escrever)</a:t>
            </a:r>
            <a:endParaRPr>
              <a:latin typeface="Arial"/>
              <a:ea typeface="Arial"/>
              <a:cs typeface="Arial"/>
              <a:sym typeface="Arial"/>
            </a:endParaRPr>
          </a:p>
          <a:p>
            <a:pPr indent="-342900" lvl="0" marL="457200" rtl="0" algn="l">
              <a:lnSpc>
                <a:spcPct val="115000"/>
              </a:lnSpc>
              <a:spcBef>
                <a:spcPts val="0"/>
              </a:spcBef>
              <a:spcAft>
                <a:spcPts val="0"/>
              </a:spcAft>
              <a:buSzPts val="1800"/>
              <a:buChar char="●"/>
            </a:pPr>
            <a:r>
              <a:rPr lang="pt-BR"/>
              <a:t>O que fazer para ajudar em uma situação de dificuldade </a:t>
            </a:r>
            <a:r>
              <a:rPr b="0" i="0" lang="pt-BR" sz="1000" u="none" strike="noStrike">
                <a:solidFill>
                  <a:srgbClr val="000000"/>
                </a:solidFill>
                <a:latin typeface="Arial"/>
                <a:ea typeface="Arial"/>
                <a:cs typeface="Arial"/>
                <a:sym typeface="Arial"/>
              </a:rPr>
              <a:t>(Quando eu me distrair, quando não entender o que eu falei, quando eu ficar bravo, quando eu precisar ir ao banheiro, quando eu precisar me alimentar, quando eu precisar comprar alguma coisa)</a:t>
            </a:r>
            <a:endParaRPr/>
          </a:p>
          <a:p>
            <a:pPr indent="-342900" lvl="0" marL="457200" rtl="0" algn="l">
              <a:lnSpc>
                <a:spcPct val="115000"/>
              </a:lnSpc>
              <a:spcBef>
                <a:spcPts val="0"/>
              </a:spcBef>
              <a:spcAft>
                <a:spcPts val="0"/>
              </a:spcAft>
              <a:buSzPts val="1800"/>
              <a:buChar char="●"/>
            </a:pPr>
            <a:r>
              <a:rPr lang="pt-BR" sz="1400">
                <a:solidFill>
                  <a:srgbClr val="FF0000"/>
                </a:solidFill>
                <a:latin typeface="Arial"/>
                <a:ea typeface="Arial"/>
                <a:cs typeface="Arial"/>
                <a:sym typeface="Arial"/>
              </a:rPr>
              <a:t>Se necessário, utilize mais de um slide para falar sobre as preferências do seu filho(a)</a:t>
            </a:r>
            <a:endParaRPr sz="1400">
              <a:solidFill>
                <a:srgbClr val="FF0000"/>
              </a:solidFill>
            </a:endParaRPr>
          </a:p>
        </p:txBody>
      </p:sp>
      <p:pic>
        <p:nvPicPr>
          <p:cNvPr id="82" name="Google Shape;82;p5"/>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6"/>
          <p:cNvSpPr txBox="1"/>
          <p:nvPr>
            <p:ph type="title"/>
          </p:nvPr>
        </p:nvSpPr>
        <p:spPr>
          <a:xfrm>
            <a:off x="311700" y="445025"/>
            <a:ext cx="8520600" cy="5727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0"/>
              </a:spcBef>
              <a:spcAft>
                <a:spcPts val="0"/>
              </a:spcAft>
              <a:buSzPct val="107142"/>
              <a:buNone/>
            </a:pPr>
            <a:r>
              <a:rPr lang="pt-BR"/>
              <a:t>Algumas dicas para o dia-a-dia</a:t>
            </a:r>
            <a:endParaRPr/>
          </a:p>
        </p:txBody>
      </p:sp>
      <p:sp>
        <p:nvSpPr>
          <p:cNvPr id="88" name="Google Shape;88;p6"/>
          <p:cNvSpPr txBox="1"/>
          <p:nvPr>
            <p:ph idx="1" type="body"/>
          </p:nvPr>
        </p:nvSpPr>
        <p:spPr>
          <a:xfrm>
            <a:off x="311700" y="1333042"/>
            <a:ext cx="8520600" cy="3810458"/>
          </a:xfrm>
          <a:prstGeom prst="rect">
            <a:avLst/>
          </a:prstGeom>
          <a:noFill/>
          <a:ln>
            <a:noFill/>
          </a:ln>
        </p:spPr>
        <p:txBody>
          <a:bodyPr anchorCtr="0" anchor="t" bIns="91425" lIns="91425" spcFirstLastPara="1" rIns="91425" wrap="square" tIns="91425">
            <a:normAutofit fontScale="92500"/>
          </a:bodyPr>
          <a:lstStyle/>
          <a:p>
            <a:pPr indent="-342900" lvl="0" marL="457200" rtl="0" algn="l">
              <a:lnSpc>
                <a:spcPct val="115000"/>
              </a:lnSpc>
              <a:spcBef>
                <a:spcPts val="0"/>
              </a:spcBef>
              <a:spcAft>
                <a:spcPts val="0"/>
              </a:spcAft>
              <a:buSzPct val="108107"/>
              <a:buChar char="●"/>
            </a:pPr>
            <a:r>
              <a:rPr lang="pt-BR"/>
              <a:t>Eu não SOU Down. Eu TENHO Síndrome de Down. Tente não me limitar à síndrome. Tente me conhecer e não me tratar de acordo com estereótipos e conceitos pré concebidos. </a:t>
            </a:r>
            <a:endParaRPr/>
          </a:p>
          <a:p>
            <a:pPr indent="-342900" lvl="0" marL="457200" rtl="0" algn="l">
              <a:lnSpc>
                <a:spcPct val="115000"/>
              </a:lnSpc>
              <a:spcBef>
                <a:spcPts val="0"/>
              </a:spcBef>
              <a:spcAft>
                <a:spcPts val="0"/>
              </a:spcAft>
              <a:buSzPct val="108107"/>
              <a:buChar char="●"/>
            </a:pPr>
            <a:r>
              <a:rPr lang="pt-BR"/>
              <a:t>Pessoas com SD não são mais amorosas que outras. São diferentes entre si e podem ser amorosas, tímidas, extrovertidas, bravas, mal humoradas, alegres...</a:t>
            </a:r>
            <a:endParaRPr/>
          </a:p>
          <a:p>
            <a:pPr indent="-342900" lvl="0" marL="457200" rtl="0" algn="l">
              <a:lnSpc>
                <a:spcPct val="115000"/>
              </a:lnSpc>
              <a:spcBef>
                <a:spcPts val="0"/>
              </a:spcBef>
              <a:spcAft>
                <a:spcPts val="0"/>
              </a:spcAft>
              <a:buSzPct val="108107"/>
              <a:buChar char="●"/>
            </a:pPr>
            <a:r>
              <a:rPr lang="pt-BR"/>
              <a:t>Pessoas com deficiência intelectual se beneficiam de uma fala clara, lenta e objetiva, bem como de alternativas concretas para auxiliar em seu aprendizado.</a:t>
            </a:r>
            <a:endParaRPr/>
          </a:p>
          <a:p>
            <a:pPr indent="-342900" lvl="0" marL="457200" rtl="0" algn="l">
              <a:lnSpc>
                <a:spcPct val="115000"/>
              </a:lnSpc>
              <a:spcBef>
                <a:spcPts val="0"/>
              </a:spcBef>
              <a:spcAft>
                <a:spcPts val="0"/>
              </a:spcAft>
              <a:buSzPct val="108107"/>
              <a:buChar char="●"/>
            </a:pPr>
            <a:r>
              <a:rPr lang="pt-BR"/>
              <a:t>Diante de uma situação de dificuldade na integração e inclusão da pessoa com SD junto aos outros colegas, é fundamental que a escola se posicione e proponha atividades que estimulem o entendimento das outras crianças diante das diferenças.</a:t>
            </a:r>
            <a:endParaRPr/>
          </a:p>
          <a:p>
            <a:pPr indent="-228600" lvl="0" marL="457200" rtl="0" algn="l">
              <a:lnSpc>
                <a:spcPct val="115000"/>
              </a:lnSpc>
              <a:spcBef>
                <a:spcPts val="0"/>
              </a:spcBef>
              <a:spcAft>
                <a:spcPts val="0"/>
              </a:spcAft>
              <a:buSzPct val="108107"/>
              <a:buNone/>
            </a:pPr>
            <a:r>
              <a:t/>
            </a:r>
            <a:endParaRPr/>
          </a:p>
        </p:txBody>
      </p:sp>
      <p:pic>
        <p:nvPicPr>
          <p:cNvPr id="89" name="Google Shape;89;p6"/>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7"/>
          <p:cNvSpPr txBox="1"/>
          <p:nvPr>
            <p:ph type="title"/>
          </p:nvPr>
        </p:nvSpPr>
        <p:spPr>
          <a:xfrm>
            <a:off x="0" y="1635575"/>
            <a:ext cx="9144000" cy="1633800"/>
          </a:xfrm>
          <a:prstGeom prst="rect">
            <a:avLst/>
          </a:prstGeom>
          <a:solidFill>
            <a:srgbClr val="00A39C"/>
          </a:solid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Clr>
                <a:schemeClr val="lt1"/>
              </a:buClr>
              <a:buSzPts val="3600"/>
              <a:buNone/>
            </a:pPr>
            <a:r>
              <a:rPr lang="pt-BR">
                <a:solidFill>
                  <a:schemeClr val="lt1"/>
                </a:solidFill>
              </a:rPr>
              <a:t>Vamos para algumas questões práticas?</a:t>
            </a:r>
            <a:endParaRPr>
              <a:solidFill>
                <a:schemeClr val="lt1"/>
              </a:solidFill>
            </a:endParaRPr>
          </a:p>
        </p:txBody>
      </p:sp>
      <p:pic>
        <p:nvPicPr>
          <p:cNvPr id="95" name="Google Shape;95;p7"/>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8"/>
          <p:cNvSpPr txBox="1"/>
          <p:nvPr>
            <p:ph idx="1" type="body"/>
          </p:nvPr>
        </p:nvSpPr>
        <p:spPr>
          <a:xfrm>
            <a:off x="311700" y="863550"/>
            <a:ext cx="8520600" cy="3416400"/>
          </a:xfrm>
          <a:prstGeom prst="rect">
            <a:avLst/>
          </a:prstGeom>
          <a:noFill/>
          <a:ln>
            <a:noFill/>
          </a:ln>
        </p:spPr>
        <p:txBody>
          <a:bodyPr anchorCtr="0" anchor="t" bIns="91425" lIns="91425" spcFirstLastPara="1" rIns="91425" wrap="square" tIns="91425">
            <a:normAutofit/>
          </a:bodyPr>
          <a:lstStyle/>
          <a:p>
            <a:pPr indent="0" lvl="0" marL="114300" rtl="0" algn="l">
              <a:lnSpc>
                <a:spcPct val="115000"/>
              </a:lnSpc>
              <a:spcBef>
                <a:spcPts val="0"/>
              </a:spcBef>
              <a:spcAft>
                <a:spcPts val="0"/>
              </a:spcAft>
              <a:buSzPts val="1800"/>
              <a:buNone/>
            </a:pPr>
            <a:r>
              <a:rPr lang="pt-BR"/>
              <a:t>Neste slide, sugerimos que sejam colocadas particularidades da criança diante de situações práticas.</a:t>
            </a:r>
            <a:endParaRPr/>
          </a:p>
          <a:p>
            <a:pPr indent="0" lvl="0" marL="114300" rtl="0" algn="l">
              <a:lnSpc>
                <a:spcPct val="115000"/>
              </a:lnSpc>
              <a:spcBef>
                <a:spcPts val="0"/>
              </a:spcBef>
              <a:spcAft>
                <a:spcPts val="0"/>
              </a:spcAft>
              <a:buSzPts val="1800"/>
              <a:buNone/>
            </a:pPr>
            <a:r>
              <a:t/>
            </a:r>
            <a:endParaRPr/>
          </a:p>
          <a:p>
            <a:pPr indent="0" lvl="0" marL="114300" rtl="0" algn="l">
              <a:lnSpc>
                <a:spcPct val="115000"/>
              </a:lnSpc>
              <a:spcBef>
                <a:spcPts val="0"/>
              </a:spcBef>
              <a:spcAft>
                <a:spcPts val="0"/>
              </a:spcAft>
              <a:buSzPts val="1800"/>
              <a:buNone/>
            </a:pPr>
            <a:r>
              <a:rPr lang="pt-BR"/>
              <a:t>Por exemplo: </a:t>
            </a:r>
            <a:endParaRPr/>
          </a:p>
          <a:p>
            <a:pPr indent="-342900" lvl="0" marL="457200" rtl="0" algn="l">
              <a:lnSpc>
                <a:spcPct val="115000"/>
              </a:lnSpc>
              <a:spcBef>
                <a:spcPts val="0"/>
              </a:spcBef>
              <a:spcAft>
                <a:spcPts val="0"/>
              </a:spcAft>
              <a:buSzPts val="1800"/>
              <a:buChar char="●"/>
            </a:pPr>
            <a:r>
              <a:rPr lang="pt-BR"/>
              <a:t>Como a criança se expressa quando está com fome ou sede? </a:t>
            </a:r>
            <a:endParaRPr/>
          </a:p>
          <a:p>
            <a:pPr indent="-342900" lvl="0" marL="457200" rtl="0" algn="l">
              <a:lnSpc>
                <a:spcPct val="115000"/>
              </a:lnSpc>
              <a:spcBef>
                <a:spcPts val="0"/>
              </a:spcBef>
              <a:spcAft>
                <a:spcPts val="0"/>
              </a:spcAft>
              <a:buSzPts val="1800"/>
              <a:buChar char="●"/>
            </a:pPr>
            <a:r>
              <a:rPr lang="pt-BR"/>
              <a:t>A criança precisa de auxílio durante a refeição?</a:t>
            </a:r>
            <a:endParaRPr/>
          </a:p>
          <a:p>
            <a:pPr indent="-342900" lvl="0" marL="457200" rtl="0" algn="l">
              <a:lnSpc>
                <a:spcPct val="115000"/>
              </a:lnSpc>
              <a:spcBef>
                <a:spcPts val="0"/>
              </a:spcBef>
              <a:spcAft>
                <a:spcPts val="0"/>
              </a:spcAft>
              <a:buSzPts val="1800"/>
              <a:buChar char="●"/>
            </a:pPr>
            <a:r>
              <a:rPr lang="pt-BR"/>
              <a:t>E quando quer ir ao banheiro? Qual suporte é necessário?</a:t>
            </a:r>
            <a:endParaRPr/>
          </a:p>
          <a:p>
            <a:pPr indent="-342900" lvl="0" marL="457200" rtl="0" algn="l">
              <a:lnSpc>
                <a:spcPct val="115000"/>
              </a:lnSpc>
              <a:spcBef>
                <a:spcPts val="0"/>
              </a:spcBef>
              <a:spcAft>
                <a:spcPts val="0"/>
              </a:spcAft>
              <a:buSzPts val="1800"/>
              <a:buChar char="●"/>
            </a:pPr>
            <a:r>
              <a:rPr lang="pt-BR"/>
              <a:t>Como a criança costuma se expressar/comunicar quando está com dor ou incomodada com algo?</a:t>
            </a:r>
            <a:endParaRPr/>
          </a:p>
        </p:txBody>
      </p:sp>
      <p:pic>
        <p:nvPicPr>
          <p:cNvPr id="101" name="Google Shape;101;p8"/>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9"/>
          <p:cNvSpPr txBox="1"/>
          <p:nvPr>
            <p:ph type="title"/>
          </p:nvPr>
        </p:nvSpPr>
        <p:spPr>
          <a:xfrm>
            <a:off x="553100" y="73125"/>
            <a:ext cx="7381200" cy="19395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5400"/>
              <a:buNone/>
            </a:pPr>
            <a:r>
              <a:rPr i="1" lang="pt-BR" sz="2700">
                <a:solidFill>
                  <a:srgbClr val="00A39C"/>
                </a:solidFill>
              </a:rPr>
              <a:t>Desejamos que este novo ano letivo seja repleto de parcerias, aprendizados e alegria!</a:t>
            </a:r>
            <a:endParaRPr i="1" sz="2700">
              <a:solidFill>
                <a:srgbClr val="00A39C"/>
              </a:solidFill>
            </a:endParaRPr>
          </a:p>
        </p:txBody>
      </p:sp>
      <p:sp>
        <p:nvSpPr>
          <p:cNvPr id="107" name="Google Shape;107;p9"/>
          <p:cNvSpPr txBox="1"/>
          <p:nvPr/>
        </p:nvSpPr>
        <p:spPr>
          <a:xfrm>
            <a:off x="445725" y="4124700"/>
            <a:ext cx="8253300" cy="8313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0"/>
              </a:spcBef>
              <a:spcAft>
                <a:spcPts val="0"/>
              </a:spcAft>
              <a:buClr>
                <a:srgbClr val="000000"/>
              </a:buClr>
              <a:buSzPts val="1400"/>
              <a:buFont typeface="Arial"/>
              <a:buNone/>
            </a:pPr>
            <a:r>
              <a:rPr b="1" i="0" lang="pt-BR" sz="1400" u="none" cap="none" strike="noStrike">
                <a:solidFill>
                  <a:srgbClr val="00A39C"/>
                </a:solidFill>
              </a:rPr>
              <a:t>Esse documento foi desenvolvido pela Teia 21. </a:t>
            </a:r>
            <a:endParaRPr b="1" i="0" sz="1400" u="none" cap="none" strike="noStrike">
              <a:solidFill>
                <a:srgbClr val="00A39C"/>
              </a:solidFill>
            </a:endParaRPr>
          </a:p>
          <a:p>
            <a:pPr indent="0" lvl="0" marL="0" marR="0" rtl="0" algn="r">
              <a:lnSpc>
                <a:spcPct val="100000"/>
              </a:lnSpc>
              <a:spcBef>
                <a:spcPts val="0"/>
              </a:spcBef>
              <a:spcAft>
                <a:spcPts val="0"/>
              </a:spcAft>
              <a:buClr>
                <a:srgbClr val="000000"/>
              </a:buClr>
              <a:buSzPts val="1400"/>
              <a:buFont typeface="Arial"/>
              <a:buNone/>
            </a:pPr>
            <a:r>
              <a:rPr b="1" i="0" lang="pt-BR" sz="1400" u="none" cap="none" strike="noStrike">
                <a:solidFill>
                  <a:srgbClr val="00A39C"/>
                </a:solidFill>
              </a:rPr>
              <a:t>Mais informações no Instagram @teia.21 e no Facebook</a:t>
            </a:r>
            <a:endParaRPr b="1" i="0" sz="1400" u="none" cap="none" strike="noStrike">
              <a:solidFill>
                <a:srgbClr val="00A39C"/>
              </a:solidFil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ource Code Pro"/>
              <a:ea typeface="Source Code Pro"/>
              <a:cs typeface="Source Code Pro"/>
              <a:sym typeface="Source Code Pro"/>
            </a:endParaRPr>
          </a:p>
        </p:txBody>
      </p:sp>
      <p:pic>
        <p:nvPicPr>
          <p:cNvPr id="108" name="Google Shape;108;p9"/>
          <p:cNvPicPr preferRelativeResize="0"/>
          <p:nvPr/>
        </p:nvPicPr>
        <p:blipFill rotWithShape="1">
          <a:blip r:embed="rId3">
            <a:alphaModFix/>
          </a:blip>
          <a:srcRect b="0" l="0" r="0" t="0"/>
          <a:stretch/>
        </p:blipFill>
        <p:spPr>
          <a:xfrm>
            <a:off x="8052700" y="143600"/>
            <a:ext cx="974625" cy="914301"/>
          </a:xfrm>
          <a:prstGeom prst="rect">
            <a:avLst/>
          </a:prstGeom>
          <a:noFill/>
          <a:ln>
            <a:noFill/>
          </a:ln>
        </p:spPr>
      </p:pic>
      <p:sp>
        <p:nvSpPr>
          <p:cNvPr id="109" name="Google Shape;109;p9"/>
          <p:cNvSpPr txBox="1"/>
          <p:nvPr/>
        </p:nvSpPr>
        <p:spPr>
          <a:xfrm>
            <a:off x="829675" y="1860025"/>
            <a:ext cx="7104600" cy="16761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1200"/>
              </a:spcBef>
              <a:spcAft>
                <a:spcPts val="0"/>
              </a:spcAft>
              <a:buNone/>
            </a:pPr>
            <a:r>
              <a:rPr b="1" lang="pt-BR" sz="1100">
                <a:solidFill>
                  <a:schemeClr val="dk1"/>
                </a:solidFill>
              </a:rPr>
              <a:t>O Instituto Teia 21, pode contribuir com as seguintes iniciativas:</a:t>
            </a:r>
            <a:endParaRPr b="1" sz="1100">
              <a:solidFill>
                <a:schemeClr val="dk1"/>
              </a:solidFill>
            </a:endParaRPr>
          </a:p>
          <a:p>
            <a:pPr indent="-298450" lvl="0" marL="457200" rtl="0" algn="l">
              <a:lnSpc>
                <a:spcPct val="115000"/>
              </a:lnSpc>
              <a:spcBef>
                <a:spcPts val="1200"/>
              </a:spcBef>
              <a:spcAft>
                <a:spcPts val="0"/>
              </a:spcAft>
              <a:buClr>
                <a:schemeClr val="dk1"/>
              </a:buClr>
              <a:buSzPts val="1100"/>
              <a:buChar char="●"/>
            </a:pPr>
            <a:r>
              <a:rPr lang="pt-BR" sz="1100">
                <a:solidFill>
                  <a:schemeClr val="dk1"/>
                </a:solidFill>
              </a:rPr>
              <a:t>Produzimos materiais informativos sobre inclusão e sobre Síndrome de Down;</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pt-BR" sz="1100">
                <a:solidFill>
                  <a:schemeClr val="dk1"/>
                </a:solidFill>
              </a:rPr>
              <a:t>Realizamos palestras em escolas e em ambientes pedagógicos;</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pt-BR" sz="1100">
                <a:solidFill>
                  <a:schemeClr val="dk1"/>
                </a:solidFill>
              </a:rPr>
              <a:t>Divulgamos materiais digitais de livre acesso e fácil entendimento</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pt-BR" sz="1100">
                <a:solidFill>
                  <a:schemeClr val="dk1"/>
                </a:solidFill>
              </a:rPr>
              <a:t>Realizamos palestras e rodas de conversa online com especialistas da área.</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pt-BR" sz="1100">
                <a:solidFill>
                  <a:schemeClr val="dk1"/>
                </a:solidFill>
              </a:rPr>
              <a:t>Divulgamos em nossos canais casos inspiradores de sucesso em inclusão.</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pt-BR" sz="1100">
                <a:solidFill>
                  <a:schemeClr val="dk1"/>
                </a:solidFill>
              </a:rPr>
              <a:t>E estamos à disposição para responder dúvidas e talvez encontrar soluções inovadoras juntos.</a:t>
            </a:r>
            <a:endParaRPr sz="11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Aline Heyn</dc:creator>
</cp:coreProperties>
</file>