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Comic Relief" charset="1" panose="030F0702030302020204"/>
      <p:regular r:id="rId11"/>
    </p:embeddedFont>
    <p:embeddedFont>
      <p:font typeface="Open Sans Bold" charset="1" panose="020B0806030504020204"/>
      <p:regular r:id="rId12"/>
    </p:embeddedFont>
    <p:embeddedFont>
      <p:font typeface="Open Sans" charset="1" panose="020B0606030504020204"/>
      <p:regular r:id="rId13"/>
    </p:embeddedFont>
    <p:embeddedFont>
      <p:font typeface="Arial Italics" charset="1" panose="020B0502020202090204"/>
      <p:regular r:id="rId14"/>
    </p:embeddedFont>
    <p:embeddedFont>
      <p:font typeface="Arial Bold" charset="1" panose="020B0802020202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jpeg" Type="http://schemas.openxmlformats.org/officeDocument/2006/relationships/image"/><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https://www.youtube.com/watch?v=qkz9OKlBrvI" TargetMode="External" Type="http://schemas.openxmlformats.org/officeDocument/2006/relationships/hyperlink"/><Relationship Id="rId8" Target="../media/image9.png" Type="http://schemas.openxmlformats.org/officeDocument/2006/relationships/image"/><Relationship Id="rId9" Target="https://www.youtube.com/watch?v=qkz9OKlBrvI"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5164900"/>
            <a:ext cx="18322200" cy="5030400"/>
            <a:chOff x="0" y="0"/>
            <a:chExt cx="24429600" cy="6707200"/>
          </a:xfrm>
        </p:grpSpPr>
        <p:sp>
          <p:nvSpPr>
            <p:cNvPr name="Freeform 3" id="3"/>
            <p:cNvSpPr/>
            <p:nvPr/>
          </p:nvSpPr>
          <p:spPr>
            <a:xfrm flipH="false" flipV="false" rot="0">
              <a:off x="0" y="0"/>
              <a:ext cx="24429593" cy="6707251"/>
            </a:xfrm>
            <a:custGeom>
              <a:avLst/>
              <a:gdLst/>
              <a:ahLst/>
              <a:cxnLst/>
              <a:rect r="r" b="b" t="t" l="l"/>
              <a:pathLst>
                <a:path h="6707251" w="24429593">
                  <a:moveTo>
                    <a:pt x="0" y="0"/>
                  </a:moveTo>
                  <a:lnTo>
                    <a:pt x="24429593" y="0"/>
                  </a:lnTo>
                  <a:lnTo>
                    <a:pt x="24429593" y="6707251"/>
                  </a:lnTo>
                  <a:lnTo>
                    <a:pt x="0" y="6707251"/>
                  </a:lnTo>
                  <a:close/>
                </a:path>
              </a:pathLst>
            </a:custGeom>
            <a:solidFill>
              <a:srgbClr val="CE292F"/>
            </a:solidFill>
          </p:spPr>
        </p:sp>
      </p:grpSp>
      <p:sp>
        <p:nvSpPr>
          <p:cNvPr name="Freeform 4" id="4"/>
          <p:cNvSpPr/>
          <p:nvPr/>
        </p:nvSpPr>
        <p:spPr>
          <a:xfrm flipH="false" flipV="false" rot="0">
            <a:off x="7915126" y="1028700"/>
            <a:ext cx="2457748" cy="2305648"/>
          </a:xfrm>
          <a:custGeom>
            <a:avLst/>
            <a:gdLst/>
            <a:ahLst/>
            <a:cxnLst/>
            <a:rect r="r" b="b" t="t" l="l"/>
            <a:pathLst>
              <a:path h="2305648" w="2457748">
                <a:moveTo>
                  <a:pt x="0" y="0"/>
                </a:moveTo>
                <a:lnTo>
                  <a:pt x="2457748" y="0"/>
                </a:lnTo>
                <a:lnTo>
                  <a:pt x="2457748" y="2305648"/>
                </a:lnTo>
                <a:lnTo>
                  <a:pt x="0" y="2305648"/>
                </a:lnTo>
                <a:lnTo>
                  <a:pt x="0" y="0"/>
                </a:lnTo>
                <a:close/>
              </a:path>
            </a:pathLst>
          </a:custGeom>
          <a:blipFill>
            <a:blip r:embed="rId2"/>
            <a:stretch>
              <a:fillRect l="0" t="0" r="0" b="0"/>
            </a:stretch>
          </a:blipFill>
        </p:spPr>
      </p:sp>
      <p:sp>
        <p:nvSpPr>
          <p:cNvPr name="Freeform 5" id="5"/>
          <p:cNvSpPr/>
          <p:nvPr/>
        </p:nvSpPr>
        <p:spPr>
          <a:xfrm flipH="false" flipV="false" rot="-316530">
            <a:off x="5903111" y="5183522"/>
            <a:ext cx="6481778" cy="4572600"/>
          </a:xfrm>
          <a:custGeom>
            <a:avLst/>
            <a:gdLst/>
            <a:ahLst/>
            <a:cxnLst/>
            <a:rect r="r" b="b" t="t" l="l"/>
            <a:pathLst>
              <a:path h="4572600" w="6481778">
                <a:moveTo>
                  <a:pt x="0" y="0"/>
                </a:moveTo>
                <a:lnTo>
                  <a:pt x="6481778" y="0"/>
                </a:lnTo>
                <a:lnTo>
                  <a:pt x="6481778" y="4572600"/>
                </a:lnTo>
                <a:lnTo>
                  <a:pt x="0" y="4572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7439679" y="3934814"/>
            <a:ext cx="3442841" cy="877570"/>
          </a:xfrm>
          <a:prstGeom prst="rect">
            <a:avLst/>
          </a:prstGeom>
        </p:spPr>
        <p:txBody>
          <a:bodyPr anchor="t" rtlCol="false" tIns="0" lIns="0" bIns="0" rIns="0">
            <a:spAutoFit/>
          </a:bodyPr>
          <a:lstStyle/>
          <a:p>
            <a:pPr algn="ctr">
              <a:lnSpc>
                <a:spcPts val="7279"/>
              </a:lnSpc>
            </a:pPr>
            <a:r>
              <a:rPr lang="en-US" sz="5199">
                <a:solidFill>
                  <a:srgbClr val="CE292F"/>
                </a:solidFill>
                <a:latin typeface="Comic Relief"/>
                <a:ea typeface="Comic Relief"/>
                <a:cs typeface="Comic Relief"/>
                <a:sym typeface="Comic Relief"/>
              </a:rPr>
              <a:t>apresenta: </a:t>
            </a:r>
          </a:p>
        </p:txBody>
      </p:sp>
      <p:sp>
        <p:nvSpPr>
          <p:cNvPr name="TextBox 7" id="7"/>
          <p:cNvSpPr txBox="true"/>
          <p:nvPr/>
        </p:nvSpPr>
        <p:spPr>
          <a:xfrm rot="0">
            <a:off x="6644115" y="6333252"/>
            <a:ext cx="4741278" cy="2782306"/>
          </a:xfrm>
          <a:prstGeom prst="rect">
            <a:avLst/>
          </a:prstGeom>
        </p:spPr>
        <p:txBody>
          <a:bodyPr anchor="t" rtlCol="false" tIns="0" lIns="0" bIns="0" rIns="0">
            <a:spAutoFit/>
          </a:bodyPr>
          <a:lstStyle/>
          <a:p>
            <a:pPr algn="ctr">
              <a:lnSpc>
                <a:spcPts val="7412"/>
              </a:lnSpc>
            </a:pPr>
            <a:r>
              <a:rPr lang="en-US" sz="5294" b="true">
                <a:solidFill>
                  <a:srgbClr val="CE292F"/>
                </a:solidFill>
                <a:latin typeface="Open Sans Bold"/>
                <a:ea typeface="Open Sans Bold"/>
                <a:cs typeface="Open Sans Bold"/>
                <a:sym typeface="Open Sans Bold"/>
              </a:rPr>
              <a:t>Eu sou o/a _____________  </a:t>
            </a:r>
          </a:p>
          <a:p>
            <a:pPr algn="ctr">
              <a:lnSpc>
                <a:spcPts val="7412"/>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E292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47014">
            <a:off x="1588189" y="4603926"/>
            <a:ext cx="3706166" cy="4305490"/>
            <a:chOff x="0" y="0"/>
            <a:chExt cx="5466080" cy="6350000"/>
          </a:xfrm>
        </p:grpSpPr>
        <p:sp>
          <p:nvSpPr>
            <p:cNvPr name="Freeform 3" id="3"/>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4" id="4"/>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2"/>
              <a:stretch>
                <a:fillRect l="-83820" t="-75816" r="-41224" b="0"/>
              </a:stretch>
            </a:blipFill>
          </p:spPr>
        </p:sp>
        <p:sp>
          <p:nvSpPr>
            <p:cNvPr name="Freeform 5" id="5"/>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6" id="6"/>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name="Group 7" id="7"/>
          <p:cNvGrpSpPr/>
          <p:nvPr/>
        </p:nvGrpSpPr>
        <p:grpSpPr>
          <a:xfrm rot="0">
            <a:off x="442428" y="776611"/>
            <a:ext cx="5272462" cy="4409323"/>
            <a:chOff x="0" y="0"/>
            <a:chExt cx="7029950" cy="5879098"/>
          </a:xfrm>
        </p:grpSpPr>
        <p:sp>
          <p:nvSpPr>
            <p:cNvPr name="Freeform 8" id="8"/>
            <p:cNvSpPr/>
            <p:nvPr/>
          </p:nvSpPr>
          <p:spPr>
            <a:xfrm flipH="false" flipV="false" rot="0">
              <a:off x="0" y="0"/>
              <a:ext cx="7029950" cy="5879098"/>
            </a:xfrm>
            <a:custGeom>
              <a:avLst/>
              <a:gdLst/>
              <a:ahLst/>
              <a:cxnLst/>
              <a:rect r="r" b="b" t="t" l="l"/>
              <a:pathLst>
                <a:path h="5879098" w="7029950">
                  <a:moveTo>
                    <a:pt x="0" y="0"/>
                  </a:moveTo>
                  <a:lnTo>
                    <a:pt x="7029950" y="0"/>
                  </a:lnTo>
                  <a:lnTo>
                    <a:pt x="7029950" y="5879098"/>
                  </a:lnTo>
                  <a:lnTo>
                    <a:pt x="0" y="5879098"/>
                  </a:lnTo>
                  <a:lnTo>
                    <a:pt x="0" y="0"/>
                  </a:lnTo>
                  <a:close/>
                </a:path>
              </a:pathLst>
            </a:custGeom>
            <a:blipFill>
              <a:blip r:embed="rId3">
                <a:extLst>
                  <a:ext uri="{96DAC541-7B7A-43D3-8B79-37D633B846F1}">
                    <asvg:svgBlip xmlns:asvg="http://schemas.microsoft.com/office/drawing/2016/SVG/main" r:embed="rId4"/>
                  </a:ext>
                </a:extLst>
              </a:blip>
              <a:stretch>
                <a:fillRect l="0" t="-1199" r="0" b="-1199"/>
              </a:stretch>
            </a:blipFill>
          </p:spPr>
        </p:sp>
        <p:sp>
          <p:nvSpPr>
            <p:cNvPr name="TextBox 9" id="9"/>
            <p:cNvSpPr txBox="true"/>
            <p:nvPr/>
          </p:nvSpPr>
          <p:spPr>
            <a:xfrm rot="0">
              <a:off x="421457" y="842552"/>
              <a:ext cx="6125010" cy="2844800"/>
            </a:xfrm>
            <a:prstGeom prst="rect">
              <a:avLst/>
            </a:prstGeom>
          </p:spPr>
          <p:txBody>
            <a:bodyPr anchor="t" rtlCol="false" tIns="0" lIns="0" bIns="0" rIns="0">
              <a:spAutoFit/>
            </a:bodyPr>
            <a:lstStyle/>
            <a:p>
              <a:pPr algn="ctr">
                <a:lnSpc>
                  <a:spcPts val="4200"/>
                </a:lnSpc>
              </a:pPr>
              <a:r>
                <a:rPr lang="en-US" sz="3500">
                  <a:solidFill>
                    <a:srgbClr val="000000"/>
                  </a:solidFill>
                  <a:latin typeface="Comic Relief"/>
                  <a:ea typeface="Comic Relief"/>
                  <a:cs typeface="Comic Relief"/>
                  <a:sym typeface="Comic Relief"/>
                </a:rPr>
                <a:t>Olá! Eu sou o ______. </a:t>
              </a:r>
            </a:p>
            <a:p>
              <a:pPr algn="ctr">
                <a:lnSpc>
                  <a:spcPts val="4200"/>
                </a:lnSpc>
                <a:spcBef>
                  <a:spcPct val="0"/>
                </a:spcBef>
              </a:pPr>
              <a:r>
                <a:rPr lang="en-US" sz="3500">
                  <a:solidFill>
                    <a:srgbClr val="000000"/>
                  </a:solidFill>
                  <a:latin typeface="Comic Relief"/>
                  <a:ea typeface="Comic Relief"/>
                  <a:cs typeface="Comic Relief"/>
                  <a:sym typeface="Comic Relief"/>
                </a:rPr>
                <a:t>Eu t</a:t>
              </a:r>
              <a:r>
                <a:rPr lang="en-US" sz="3500">
                  <a:solidFill>
                    <a:srgbClr val="000000"/>
                  </a:solidFill>
                  <a:latin typeface="Comic Relief"/>
                  <a:ea typeface="Comic Relief"/>
                  <a:cs typeface="Comic Relief"/>
                  <a:sym typeface="Comic Relief"/>
                </a:rPr>
                <a:t>enho ____ anos e tenho Síndrome de Down.</a:t>
              </a:r>
            </a:p>
          </p:txBody>
        </p:sp>
      </p:grpSp>
      <p:grpSp>
        <p:nvGrpSpPr>
          <p:cNvPr name="Group 10" id="10"/>
          <p:cNvGrpSpPr/>
          <p:nvPr/>
        </p:nvGrpSpPr>
        <p:grpSpPr>
          <a:xfrm rot="312298">
            <a:off x="6330669" y="1072003"/>
            <a:ext cx="7707957" cy="5500671"/>
            <a:chOff x="0" y="0"/>
            <a:chExt cx="10277276" cy="7334228"/>
          </a:xfrm>
        </p:grpSpPr>
        <p:sp>
          <p:nvSpPr>
            <p:cNvPr name="Freeform 11" id="11"/>
            <p:cNvSpPr/>
            <p:nvPr/>
          </p:nvSpPr>
          <p:spPr>
            <a:xfrm flipH="true" flipV="false" rot="0">
              <a:off x="0" y="0"/>
              <a:ext cx="10277276" cy="7334228"/>
            </a:xfrm>
            <a:custGeom>
              <a:avLst/>
              <a:gdLst/>
              <a:ahLst/>
              <a:cxnLst/>
              <a:rect r="r" b="b" t="t" l="l"/>
              <a:pathLst>
                <a:path h="7334228" w="10277276">
                  <a:moveTo>
                    <a:pt x="10277276" y="0"/>
                  </a:moveTo>
                  <a:lnTo>
                    <a:pt x="0" y="0"/>
                  </a:lnTo>
                  <a:lnTo>
                    <a:pt x="0" y="7334228"/>
                  </a:lnTo>
                  <a:lnTo>
                    <a:pt x="10277276" y="7334228"/>
                  </a:lnTo>
                  <a:lnTo>
                    <a:pt x="10277276" y="0"/>
                  </a:lnTo>
                  <a:close/>
                </a:path>
              </a:pathLst>
            </a:custGeom>
            <a:blipFill>
              <a:blip r:embed="rId5">
                <a:extLst>
                  <a:ext uri="{96DAC541-7B7A-43D3-8B79-37D633B846F1}">
                    <asvg:svgBlip xmlns:asvg="http://schemas.microsoft.com/office/drawing/2016/SVG/main" r:embed="rId6"/>
                  </a:ext>
                </a:extLst>
              </a:blip>
              <a:stretch>
                <a:fillRect l="0" t="-1719" r="0" b="-1719"/>
              </a:stretch>
            </a:blipFill>
          </p:spPr>
        </p:sp>
        <p:sp>
          <p:nvSpPr>
            <p:cNvPr name="TextBox 12" id="12"/>
            <p:cNvSpPr txBox="true"/>
            <p:nvPr/>
          </p:nvSpPr>
          <p:spPr>
            <a:xfrm rot="0">
              <a:off x="1190917" y="1064713"/>
              <a:ext cx="7895442" cy="4267200"/>
            </a:xfrm>
            <a:prstGeom prst="rect">
              <a:avLst/>
            </a:prstGeom>
          </p:spPr>
          <p:txBody>
            <a:bodyPr anchor="t" rtlCol="false" tIns="0" lIns="0" bIns="0" rIns="0">
              <a:spAutoFit/>
            </a:bodyPr>
            <a:lstStyle/>
            <a:p>
              <a:pPr algn="ctr">
                <a:lnSpc>
                  <a:spcPts val="4200"/>
                </a:lnSpc>
                <a:spcBef>
                  <a:spcPct val="0"/>
                </a:spcBef>
              </a:pPr>
              <a:r>
                <a:rPr lang="en-US" sz="3500">
                  <a:solidFill>
                    <a:srgbClr val="000000"/>
                  </a:solidFill>
                  <a:latin typeface="Comic Relief"/>
                  <a:ea typeface="Comic Relief"/>
                  <a:cs typeface="Comic Relief"/>
                  <a:sym typeface="Comic Relief"/>
                </a:rPr>
                <a:t>Você sabe o que é </a:t>
              </a:r>
            </a:p>
            <a:p>
              <a:pPr algn="ctr">
                <a:lnSpc>
                  <a:spcPts val="4200"/>
                </a:lnSpc>
                <a:spcBef>
                  <a:spcPct val="0"/>
                </a:spcBef>
              </a:pPr>
              <a:r>
                <a:rPr lang="en-US" sz="3500">
                  <a:solidFill>
                    <a:srgbClr val="000000"/>
                  </a:solidFill>
                  <a:latin typeface="Comic Relief"/>
                  <a:ea typeface="Comic Relief"/>
                  <a:cs typeface="Comic Relief"/>
                  <a:sym typeface="Comic Relief"/>
                </a:rPr>
                <a:t>Síndrome de Down?</a:t>
              </a:r>
            </a:p>
            <a:p>
              <a:pPr algn="ctr">
                <a:lnSpc>
                  <a:spcPts val="4200"/>
                </a:lnSpc>
                <a:spcBef>
                  <a:spcPct val="0"/>
                </a:spcBef>
              </a:pPr>
            </a:p>
            <a:p>
              <a:pPr algn="ctr">
                <a:lnSpc>
                  <a:spcPts val="4200"/>
                </a:lnSpc>
                <a:spcBef>
                  <a:spcPct val="0"/>
                </a:spcBef>
              </a:pPr>
              <a:r>
                <a:rPr lang="en-US" sz="3500">
                  <a:solidFill>
                    <a:srgbClr val="000000"/>
                  </a:solidFill>
                  <a:latin typeface="Comic Relief"/>
                  <a:ea typeface="Comic Relief"/>
                  <a:cs typeface="Comic Relief"/>
                  <a:sym typeface="Comic Relief"/>
                </a:rPr>
                <a:t>Aqui tem um vídeo sobre isso que pode te ajudar a conhecer um pouco: </a:t>
              </a:r>
            </a:p>
          </p:txBody>
        </p:sp>
      </p:grpSp>
      <p:grpSp>
        <p:nvGrpSpPr>
          <p:cNvPr name="Group 13" id="13"/>
          <p:cNvGrpSpPr>
            <a:grpSpLocks noChangeAspect="true"/>
          </p:cNvGrpSpPr>
          <p:nvPr/>
        </p:nvGrpSpPr>
        <p:grpSpPr>
          <a:xfrm rot="0">
            <a:off x="11285183" y="5634981"/>
            <a:ext cx="5974117" cy="3903878"/>
            <a:chOff x="0" y="0"/>
            <a:chExt cx="12827000" cy="8382000"/>
          </a:xfrm>
        </p:grpSpPr>
        <p:sp>
          <p:nvSpPr>
            <p:cNvPr name="Freeform 14" id="14">
              <a:hlinkClick r:id="rId7" tooltip="https://www.youtube.com/watch?v=qkz9OKlBrvI"/>
            </p:cNvPr>
            <p:cNvSpPr/>
            <p:nvPr/>
          </p:nvSpPr>
          <p:spPr>
            <a:xfrm flipH="false" flipV="false" rot="0">
              <a:off x="417830" y="478790"/>
              <a:ext cx="11991340" cy="6736080"/>
            </a:xfrm>
            <a:custGeom>
              <a:avLst/>
              <a:gdLst/>
              <a:ahLst/>
              <a:cxnLst/>
              <a:rect r="r" b="b" t="t" l="l"/>
              <a:pathLst>
                <a:path h="6736080" w="11991340">
                  <a:moveTo>
                    <a:pt x="0" y="0"/>
                  </a:moveTo>
                  <a:lnTo>
                    <a:pt x="11991340" y="0"/>
                  </a:lnTo>
                  <a:lnTo>
                    <a:pt x="11991340" y="6736080"/>
                  </a:lnTo>
                  <a:lnTo>
                    <a:pt x="0" y="6736080"/>
                  </a:lnTo>
                  <a:close/>
                </a:path>
              </a:pathLst>
            </a:custGeom>
            <a:blipFill>
              <a:blip r:embed="rId8"/>
              <a:stretch>
                <a:fillRect l="-87" t="0" r="-87" b="0"/>
              </a:stretch>
            </a:blipFill>
          </p:spPr>
        </p:sp>
        <p:sp>
          <p:nvSpPr>
            <p:cNvPr name="Freeform 15" id="15">
              <a:hlinkClick r:id="rId9" tooltip="https://www.youtube.com/watch?v=qkz9OKlBrvI"/>
            </p:cNvPr>
            <p:cNvSpPr/>
            <p:nvPr/>
          </p:nvSpPr>
          <p:spPr>
            <a:xfrm flipH="false" flipV="false" rot="0">
              <a:off x="0" y="0"/>
              <a:ext cx="12827000" cy="8382000"/>
            </a:xfrm>
            <a:custGeom>
              <a:avLst/>
              <a:gdLst/>
              <a:ahLst/>
              <a:cxnLst/>
              <a:rect r="r" b="b" t="t" l="l"/>
              <a:pathLst>
                <a:path h="8382000" w="12827000">
                  <a:moveTo>
                    <a:pt x="0" y="0"/>
                  </a:moveTo>
                  <a:lnTo>
                    <a:pt x="12827000" y="0"/>
                  </a:lnTo>
                  <a:lnTo>
                    <a:pt x="12827000" y="8382000"/>
                  </a:lnTo>
                  <a:lnTo>
                    <a:pt x="0" y="8382000"/>
                  </a:lnTo>
                  <a:close/>
                </a:path>
              </a:pathLst>
            </a:custGeom>
          </p:spPr>
        </p:sp>
      </p:grpSp>
      <p:sp>
        <p:nvSpPr>
          <p:cNvPr name="Freeform 16" id="16"/>
          <p:cNvSpPr/>
          <p:nvPr/>
        </p:nvSpPr>
        <p:spPr>
          <a:xfrm flipH="false" flipV="false" rot="0">
            <a:off x="16141652" y="628355"/>
            <a:ext cx="1440422" cy="1351280"/>
          </a:xfrm>
          <a:custGeom>
            <a:avLst/>
            <a:gdLst/>
            <a:ahLst/>
            <a:cxnLst/>
            <a:rect r="r" b="b" t="t" l="l"/>
            <a:pathLst>
              <a:path h="1351280" w="1440422">
                <a:moveTo>
                  <a:pt x="0" y="0"/>
                </a:moveTo>
                <a:lnTo>
                  <a:pt x="1440422" y="0"/>
                </a:lnTo>
                <a:lnTo>
                  <a:pt x="1440422" y="1351280"/>
                </a:lnTo>
                <a:lnTo>
                  <a:pt x="0" y="1351280"/>
                </a:lnTo>
                <a:lnTo>
                  <a:pt x="0" y="0"/>
                </a:lnTo>
                <a:close/>
              </a:path>
            </a:pathLst>
          </a:custGeom>
          <a:blipFill>
            <a:blip r:embed="rId10"/>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E292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47014">
            <a:off x="7020417" y="5257072"/>
            <a:ext cx="3706166" cy="4305490"/>
            <a:chOff x="0" y="0"/>
            <a:chExt cx="5466080" cy="6350000"/>
          </a:xfrm>
        </p:grpSpPr>
        <p:sp>
          <p:nvSpPr>
            <p:cNvPr name="Freeform 3" id="3"/>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4" id="4"/>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2"/>
              <a:stretch>
                <a:fillRect l="-83820" t="-75816" r="-41224" b="0"/>
              </a:stretch>
            </a:blipFill>
          </p:spPr>
        </p:sp>
        <p:sp>
          <p:nvSpPr>
            <p:cNvPr name="Freeform 5" id="5"/>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6" id="6"/>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name="Freeform 7" id="7"/>
          <p:cNvSpPr/>
          <p:nvPr/>
        </p:nvSpPr>
        <p:spPr>
          <a:xfrm flipH="false" flipV="false" rot="312298">
            <a:off x="247872" y="121818"/>
            <a:ext cx="7888505" cy="5823151"/>
          </a:xfrm>
          <a:custGeom>
            <a:avLst/>
            <a:gdLst/>
            <a:ahLst/>
            <a:cxnLst/>
            <a:rect r="r" b="b" t="t" l="l"/>
            <a:pathLst>
              <a:path h="5823151" w="7888505">
                <a:moveTo>
                  <a:pt x="0" y="0"/>
                </a:moveTo>
                <a:lnTo>
                  <a:pt x="7888504" y="0"/>
                </a:lnTo>
                <a:lnTo>
                  <a:pt x="7888504" y="5823150"/>
                </a:lnTo>
                <a:lnTo>
                  <a:pt x="0" y="58231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312298">
            <a:off x="992991" y="947467"/>
            <a:ext cx="6398267" cy="3678081"/>
          </a:xfrm>
          <a:prstGeom prst="rect">
            <a:avLst/>
          </a:prstGeom>
        </p:spPr>
        <p:txBody>
          <a:bodyPr anchor="t" rtlCol="false" tIns="0" lIns="0" bIns="0" rIns="0">
            <a:spAutoFit/>
          </a:bodyPr>
          <a:lstStyle/>
          <a:p>
            <a:pPr algn="ctr">
              <a:lnSpc>
                <a:spcPts val="3620"/>
              </a:lnSpc>
            </a:pPr>
            <a:r>
              <a:rPr lang="en-US" sz="3016">
                <a:solidFill>
                  <a:srgbClr val="000000"/>
                </a:solidFill>
                <a:latin typeface="Comic Relief"/>
                <a:ea typeface="Comic Relief"/>
                <a:cs typeface="Comic Relief"/>
                <a:sym typeface="Comic Relief"/>
              </a:rPr>
              <a:t>Então, </a:t>
            </a:r>
            <a:r>
              <a:rPr lang="en-US" sz="3016">
                <a:solidFill>
                  <a:srgbClr val="000000"/>
                </a:solidFill>
                <a:latin typeface="Comic Relief"/>
                <a:ea typeface="Comic Relief"/>
                <a:cs typeface="Comic Relief"/>
                <a:sym typeface="Comic Relief"/>
              </a:rPr>
              <a:t>parece complicado </a:t>
            </a:r>
          </a:p>
          <a:p>
            <a:pPr algn="ctr">
              <a:lnSpc>
                <a:spcPts val="3620"/>
              </a:lnSpc>
              <a:spcBef>
                <a:spcPct val="0"/>
              </a:spcBef>
            </a:pPr>
            <a:r>
              <a:rPr lang="en-US" sz="3016">
                <a:solidFill>
                  <a:srgbClr val="000000"/>
                </a:solidFill>
                <a:latin typeface="Comic Relief"/>
                <a:ea typeface="Comic Relief"/>
                <a:cs typeface="Comic Relief"/>
                <a:sym typeface="Comic Relief"/>
              </a:rPr>
              <a:t>mas o que é importante é que isso faz com que eu tenha alguns traços físicos característicos, os músculos do meu corpo mais molinhos e o principal, vou precisar de mais tempo para aprender algumas coisas. </a:t>
            </a:r>
          </a:p>
        </p:txBody>
      </p:sp>
      <p:sp>
        <p:nvSpPr>
          <p:cNvPr name="Freeform 9" id="9"/>
          <p:cNvSpPr/>
          <p:nvPr/>
        </p:nvSpPr>
        <p:spPr>
          <a:xfrm flipH="false" flipV="false" rot="0">
            <a:off x="16141652" y="628355"/>
            <a:ext cx="1440422" cy="1351280"/>
          </a:xfrm>
          <a:custGeom>
            <a:avLst/>
            <a:gdLst/>
            <a:ahLst/>
            <a:cxnLst/>
            <a:rect r="r" b="b" t="t" l="l"/>
            <a:pathLst>
              <a:path h="1351280" w="1440422">
                <a:moveTo>
                  <a:pt x="0" y="0"/>
                </a:moveTo>
                <a:lnTo>
                  <a:pt x="1440422" y="0"/>
                </a:lnTo>
                <a:lnTo>
                  <a:pt x="1440422" y="1351280"/>
                </a:lnTo>
                <a:lnTo>
                  <a:pt x="0" y="1351280"/>
                </a:lnTo>
                <a:lnTo>
                  <a:pt x="0" y="0"/>
                </a:lnTo>
                <a:close/>
              </a:path>
            </a:pathLst>
          </a:custGeom>
          <a:blipFill>
            <a:blip r:embed="rId5"/>
            <a:stretch>
              <a:fillRect l="0" t="0" r="0" b="0"/>
            </a:stretch>
          </a:blipFill>
        </p:spPr>
      </p:sp>
      <p:sp>
        <p:nvSpPr>
          <p:cNvPr name="Freeform 10" id="10"/>
          <p:cNvSpPr/>
          <p:nvPr/>
        </p:nvSpPr>
        <p:spPr>
          <a:xfrm flipH="true" flipV="false" rot="312298">
            <a:off x="10151624" y="1996612"/>
            <a:ext cx="7888505" cy="5823151"/>
          </a:xfrm>
          <a:custGeom>
            <a:avLst/>
            <a:gdLst/>
            <a:ahLst/>
            <a:cxnLst/>
            <a:rect r="r" b="b" t="t" l="l"/>
            <a:pathLst>
              <a:path h="5823151" w="7888505">
                <a:moveTo>
                  <a:pt x="7888504" y="0"/>
                </a:moveTo>
                <a:lnTo>
                  <a:pt x="0" y="0"/>
                </a:lnTo>
                <a:lnTo>
                  <a:pt x="0" y="5823151"/>
                </a:lnTo>
                <a:lnTo>
                  <a:pt x="7888504" y="5823151"/>
                </a:lnTo>
                <a:lnTo>
                  <a:pt x="788850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312298">
            <a:off x="11062797" y="2839682"/>
            <a:ext cx="6067022" cy="3667125"/>
          </a:xfrm>
          <a:prstGeom prst="rect">
            <a:avLst/>
          </a:prstGeom>
        </p:spPr>
        <p:txBody>
          <a:bodyPr anchor="t" rtlCol="false" tIns="0" lIns="0" bIns="0" rIns="0">
            <a:spAutoFit/>
          </a:bodyPr>
          <a:lstStyle/>
          <a:p>
            <a:pPr algn="ctr">
              <a:lnSpc>
                <a:spcPts val="3600"/>
              </a:lnSpc>
            </a:pPr>
            <a:r>
              <a:rPr lang="en-US" sz="3000">
                <a:solidFill>
                  <a:srgbClr val="000000"/>
                </a:solidFill>
                <a:latin typeface="Comic Relief"/>
                <a:ea typeface="Comic Relief"/>
                <a:cs typeface="Comic Relief"/>
                <a:sym typeface="Comic Relief"/>
              </a:rPr>
              <a:t>Eu entendo melhor </a:t>
            </a:r>
          </a:p>
          <a:p>
            <a:pPr algn="ctr">
              <a:lnSpc>
                <a:spcPts val="3600"/>
              </a:lnSpc>
              <a:spcBef>
                <a:spcPct val="0"/>
              </a:spcBef>
            </a:pPr>
            <a:r>
              <a:rPr lang="en-US" sz="3000">
                <a:solidFill>
                  <a:srgbClr val="000000"/>
                </a:solidFill>
                <a:latin typeface="Comic Relief"/>
                <a:ea typeface="Comic Relief"/>
                <a:cs typeface="Comic Relief"/>
                <a:sym typeface="Comic Relief"/>
              </a:rPr>
              <a:t>do que eu consigo falar. Percebo quando estão rindo de mim e fico triste quando sou rejeitado. Algumas atividades minhas são diferentes para eu aprender no meu ritmo. Fico muito feliz quando isso acontece!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E292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47014">
            <a:off x="1022207" y="1027814"/>
            <a:ext cx="7085565" cy="8231372"/>
            <a:chOff x="0" y="0"/>
            <a:chExt cx="5466080" cy="6350000"/>
          </a:xfrm>
        </p:grpSpPr>
        <p:sp>
          <p:nvSpPr>
            <p:cNvPr name="Freeform 3" id="3"/>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4" id="4"/>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2"/>
              <a:stretch>
                <a:fillRect l="-83820" t="-75816" r="-41224" b="0"/>
              </a:stretch>
            </a:blipFill>
          </p:spPr>
        </p:sp>
        <p:sp>
          <p:nvSpPr>
            <p:cNvPr name="Freeform 5" id="5"/>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6" id="6"/>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name="Freeform 7" id="7"/>
          <p:cNvSpPr/>
          <p:nvPr/>
        </p:nvSpPr>
        <p:spPr>
          <a:xfrm flipH="false" flipV="false" rot="0">
            <a:off x="16248950" y="574500"/>
            <a:ext cx="1626100" cy="1525448"/>
          </a:xfrm>
          <a:custGeom>
            <a:avLst/>
            <a:gdLst/>
            <a:ahLst/>
            <a:cxnLst/>
            <a:rect r="r" b="b" t="t" l="l"/>
            <a:pathLst>
              <a:path h="1525448" w="1626100">
                <a:moveTo>
                  <a:pt x="0" y="0"/>
                </a:moveTo>
                <a:lnTo>
                  <a:pt x="1626100" y="0"/>
                </a:lnTo>
                <a:lnTo>
                  <a:pt x="1626100" y="1525448"/>
                </a:lnTo>
                <a:lnTo>
                  <a:pt x="0" y="1525448"/>
                </a:lnTo>
                <a:lnTo>
                  <a:pt x="0" y="0"/>
                </a:lnTo>
                <a:close/>
              </a:path>
            </a:pathLst>
          </a:custGeom>
          <a:blipFill>
            <a:blip r:embed="rId3"/>
            <a:stretch>
              <a:fillRect l="0" t="0" r="0" b="0"/>
            </a:stretch>
          </a:blipFill>
        </p:spPr>
      </p:sp>
      <p:grpSp>
        <p:nvGrpSpPr>
          <p:cNvPr name="Group 8" id="8"/>
          <p:cNvGrpSpPr/>
          <p:nvPr/>
        </p:nvGrpSpPr>
        <p:grpSpPr>
          <a:xfrm rot="0">
            <a:off x="8537118" y="3618293"/>
            <a:ext cx="9337932" cy="6449699"/>
            <a:chOff x="0" y="0"/>
            <a:chExt cx="2459373" cy="1698686"/>
          </a:xfrm>
        </p:grpSpPr>
        <p:sp>
          <p:nvSpPr>
            <p:cNvPr name="Freeform 9" id="9"/>
            <p:cNvSpPr/>
            <p:nvPr/>
          </p:nvSpPr>
          <p:spPr>
            <a:xfrm flipH="false" flipV="false" rot="0">
              <a:off x="0" y="0"/>
              <a:ext cx="2459373" cy="1698686"/>
            </a:xfrm>
            <a:custGeom>
              <a:avLst/>
              <a:gdLst/>
              <a:ahLst/>
              <a:cxnLst/>
              <a:rect r="r" b="b" t="t" l="l"/>
              <a:pathLst>
                <a:path h="1698686" w="2459373">
                  <a:moveTo>
                    <a:pt x="42283" y="0"/>
                  </a:moveTo>
                  <a:lnTo>
                    <a:pt x="2417090" y="0"/>
                  </a:lnTo>
                  <a:cubicBezTo>
                    <a:pt x="2440442" y="0"/>
                    <a:pt x="2459373" y="18931"/>
                    <a:pt x="2459373" y="42283"/>
                  </a:cubicBezTo>
                  <a:lnTo>
                    <a:pt x="2459373" y="1656403"/>
                  </a:lnTo>
                  <a:cubicBezTo>
                    <a:pt x="2459373" y="1667617"/>
                    <a:pt x="2454918" y="1678372"/>
                    <a:pt x="2446989" y="1686302"/>
                  </a:cubicBezTo>
                  <a:cubicBezTo>
                    <a:pt x="2439059" y="1694231"/>
                    <a:pt x="2428304" y="1698686"/>
                    <a:pt x="2417090" y="1698686"/>
                  </a:cubicBezTo>
                  <a:lnTo>
                    <a:pt x="42283" y="1698686"/>
                  </a:lnTo>
                  <a:cubicBezTo>
                    <a:pt x="18931" y="1698686"/>
                    <a:pt x="0" y="1679755"/>
                    <a:pt x="0" y="1656403"/>
                  </a:cubicBezTo>
                  <a:lnTo>
                    <a:pt x="0" y="42283"/>
                  </a:lnTo>
                  <a:cubicBezTo>
                    <a:pt x="0" y="31069"/>
                    <a:pt x="4455" y="20314"/>
                    <a:pt x="12384" y="12384"/>
                  </a:cubicBezTo>
                  <a:cubicBezTo>
                    <a:pt x="20314" y="4455"/>
                    <a:pt x="31069" y="0"/>
                    <a:pt x="42283" y="0"/>
                  </a:cubicBezTo>
                  <a:close/>
                </a:path>
              </a:pathLst>
            </a:custGeom>
            <a:solidFill>
              <a:srgbClr val="000000"/>
            </a:solidFill>
          </p:spPr>
        </p:sp>
        <p:sp>
          <p:nvSpPr>
            <p:cNvPr name="TextBox 10" id="10"/>
            <p:cNvSpPr txBox="true"/>
            <p:nvPr/>
          </p:nvSpPr>
          <p:spPr>
            <a:xfrm>
              <a:off x="0" y="-38100"/>
              <a:ext cx="2459373" cy="173678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6275022" y="314897"/>
            <a:ext cx="5737956" cy="4475606"/>
          </a:xfrm>
          <a:custGeom>
            <a:avLst/>
            <a:gdLst/>
            <a:ahLst/>
            <a:cxnLst/>
            <a:rect r="r" b="b" t="t" l="l"/>
            <a:pathLst>
              <a:path h="4475606" w="5737956">
                <a:moveTo>
                  <a:pt x="0" y="0"/>
                </a:moveTo>
                <a:lnTo>
                  <a:pt x="5737956" y="0"/>
                </a:lnTo>
                <a:lnTo>
                  <a:pt x="5737956" y="4475606"/>
                </a:lnTo>
                <a:lnTo>
                  <a:pt x="0" y="44756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940139">
            <a:off x="1864973" y="7772124"/>
            <a:ext cx="6414904" cy="923925"/>
          </a:xfrm>
          <a:prstGeom prst="rect">
            <a:avLst/>
          </a:prstGeom>
        </p:spPr>
        <p:txBody>
          <a:bodyPr anchor="t" rtlCol="false" tIns="0" lIns="0" bIns="0" rIns="0">
            <a:spAutoFit/>
          </a:bodyPr>
          <a:lstStyle/>
          <a:p>
            <a:pPr algn="ctr">
              <a:lnSpc>
                <a:spcPts val="3600"/>
              </a:lnSpc>
            </a:pPr>
            <a:r>
              <a:rPr lang="en-US" sz="3000">
                <a:solidFill>
                  <a:srgbClr val="1BA29C"/>
                </a:solidFill>
                <a:latin typeface="Comic Relief"/>
                <a:ea typeface="Comic Relief"/>
                <a:cs typeface="Comic Relief"/>
                <a:sym typeface="Comic Relief"/>
              </a:rPr>
              <a:t>Ah, coloca na sua agenda, meu aniversário é dia ____________</a:t>
            </a:r>
          </a:p>
        </p:txBody>
      </p:sp>
      <p:sp>
        <p:nvSpPr>
          <p:cNvPr name="TextBox 13" id="13"/>
          <p:cNvSpPr txBox="true"/>
          <p:nvPr/>
        </p:nvSpPr>
        <p:spPr>
          <a:xfrm rot="0">
            <a:off x="6664782" y="715625"/>
            <a:ext cx="4958435" cy="2124075"/>
          </a:xfrm>
          <a:prstGeom prst="rect">
            <a:avLst/>
          </a:prstGeom>
        </p:spPr>
        <p:txBody>
          <a:bodyPr anchor="t" rtlCol="false" tIns="0" lIns="0" bIns="0" rIns="0">
            <a:spAutoFit/>
          </a:bodyPr>
          <a:lstStyle/>
          <a:p>
            <a:pPr algn="ctr">
              <a:lnSpc>
                <a:spcPts val="4200"/>
              </a:lnSpc>
            </a:pPr>
            <a:r>
              <a:rPr lang="en-US" sz="3000">
                <a:solidFill>
                  <a:srgbClr val="000000"/>
                </a:solidFill>
                <a:latin typeface="Comic Relief"/>
                <a:ea typeface="Comic Relief"/>
                <a:cs typeface="Comic Relief"/>
                <a:sym typeface="Comic Relief"/>
              </a:rPr>
              <a:t>Ah, vou colocar aqui algumas coisas que gosto pra você me conhecer melhor:</a:t>
            </a:r>
          </a:p>
        </p:txBody>
      </p:sp>
      <p:grpSp>
        <p:nvGrpSpPr>
          <p:cNvPr name="Group 14" id="14"/>
          <p:cNvGrpSpPr/>
          <p:nvPr/>
        </p:nvGrpSpPr>
        <p:grpSpPr>
          <a:xfrm rot="0">
            <a:off x="8721631" y="3760091"/>
            <a:ext cx="8968906" cy="6166103"/>
            <a:chOff x="0" y="0"/>
            <a:chExt cx="2362181" cy="1623994"/>
          </a:xfrm>
        </p:grpSpPr>
        <p:sp>
          <p:nvSpPr>
            <p:cNvPr name="Freeform 15" id="15"/>
            <p:cNvSpPr/>
            <p:nvPr/>
          </p:nvSpPr>
          <p:spPr>
            <a:xfrm flipH="false" flipV="false" rot="0">
              <a:off x="0" y="0"/>
              <a:ext cx="2362181" cy="1623994"/>
            </a:xfrm>
            <a:custGeom>
              <a:avLst/>
              <a:gdLst/>
              <a:ahLst/>
              <a:cxnLst/>
              <a:rect r="r" b="b" t="t" l="l"/>
              <a:pathLst>
                <a:path h="1623994" w="2362181">
                  <a:moveTo>
                    <a:pt x="44023" y="0"/>
                  </a:moveTo>
                  <a:lnTo>
                    <a:pt x="2318158" y="0"/>
                  </a:lnTo>
                  <a:cubicBezTo>
                    <a:pt x="2329834" y="0"/>
                    <a:pt x="2341031" y="4638"/>
                    <a:pt x="2349287" y="12894"/>
                  </a:cubicBezTo>
                  <a:cubicBezTo>
                    <a:pt x="2357543" y="21150"/>
                    <a:pt x="2362181" y="32347"/>
                    <a:pt x="2362181" y="44023"/>
                  </a:cubicBezTo>
                  <a:lnTo>
                    <a:pt x="2362181" y="1579971"/>
                  </a:lnTo>
                  <a:cubicBezTo>
                    <a:pt x="2362181" y="1604285"/>
                    <a:pt x="2342471" y="1623994"/>
                    <a:pt x="2318158" y="1623994"/>
                  </a:cubicBezTo>
                  <a:lnTo>
                    <a:pt x="44023" y="1623994"/>
                  </a:lnTo>
                  <a:cubicBezTo>
                    <a:pt x="32347" y="1623994"/>
                    <a:pt x="21150" y="1619356"/>
                    <a:pt x="12894" y="1611100"/>
                  </a:cubicBezTo>
                  <a:cubicBezTo>
                    <a:pt x="4638" y="1602844"/>
                    <a:pt x="0" y="1591647"/>
                    <a:pt x="0" y="1579971"/>
                  </a:cubicBezTo>
                  <a:lnTo>
                    <a:pt x="0" y="44023"/>
                  </a:lnTo>
                  <a:cubicBezTo>
                    <a:pt x="0" y="32347"/>
                    <a:pt x="4638" y="21150"/>
                    <a:pt x="12894" y="12894"/>
                  </a:cubicBezTo>
                  <a:cubicBezTo>
                    <a:pt x="21150" y="4638"/>
                    <a:pt x="32347" y="0"/>
                    <a:pt x="44023" y="0"/>
                  </a:cubicBezTo>
                  <a:close/>
                </a:path>
              </a:pathLst>
            </a:custGeom>
            <a:solidFill>
              <a:srgbClr val="FFFFFF"/>
            </a:solidFill>
          </p:spPr>
        </p:sp>
        <p:sp>
          <p:nvSpPr>
            <p:cNvPr name="TextBox 16" id="16"/>
            <p:cNvSpPr txBox="true"/>
            <p:nvPr/>
          </p:nvSpPr>
          <p:spPr>
            <a:xfrm>
              <a:off x="0" y="-38100"/>
              <a:ext cx="2362181" cy="1662094"/>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145050">
            <a:off x="8783175" y="4067245"/>
            <a:ext cx="8824760" cy="5399672"/>
          </a:xfrm>
          <a:prstGeom prst="rect">
            <a:avLst/>
          </a:prstGeom>
        </p:spPr>
        <p:txBody>
          <a:bodyPr anchor="t" rtlCol="false" tIns="0" lIns="0" bIns="0" rIns="0">
            <a:spAutoFit/>
          </a:bodyPr>
          <a:lstStyle/>
          <a:p>
            <a:pPr algn="l" marL="439860" indent="-219930" lvl="1">
              <a:lnSpc>
                <a:spcPts val="2852"/>
              </a:lnSpc>
              <a:buFont typeface="Arial"/>
              <a:buChar char="•"/>
            </a:pPr>
            <a:r>
              <a:rPr lang="en-US" sz="2037">
                <a:solidFill>
                  <a:srgbClr val="000000"/>
                </a:solidFill>
                <a:latin typeface="Open Sans"/>
                <a:ea typeface="Open Sans"/>
                <a:cs typeface="Open Sans"/>
                <a:sym typeface="Open Sans"/>
              </a:rPr>
              <a:t>O que gosta (Músicas , ca</a:t>
            </a:r>
            <a:r>
              <a:rPr lang="en-US" sz="2037">
                <a:solidFill>
                  <a:srgbClr val="000000"/>
                </a:solidFill>
                <a:latin typeface="Open Sans"/>
                <a:ea typeface="Open Sans"/>
                <a:cs typeface="Open Sans"/>
                <a:sym typeface="Open Sans"/>
              </a:rPr>
              <a:t>ntores, bandas, danças, teatro, cinema, parques, patins, skate, brinquedos favoritos, brincadeiras favoritas, amigos, livros, filmes, personagens, esportes, jogos, bicicleta, excursões da escola, animais, comidas, religião)</a:t>
            </a:r>
          </a:p>
          <a:p>
            <a:pPr algn="l" marL="439860" indent="-219930" lvl="1">
              <a:lnSpc>
                <a:spcPts val="2852"/>
              </a:lnSpc>
              <a:buFont typeface="Arial"/>
              <a:buChar char="•"/>
            </a:pPr>
            <a:r>
              <a:rPr lang="en-US" sz="2037">
                <a:solidFill>
                  <a:srgbClr val="000000"/>
                </a:solidFill>
                <a:latin typeface="Open Sans"/>
                <a:ea typeface="Open Sans"/>
                <a:cs typeface="Open Sans"/>
                <a:sym typeface="Open Sans"/>
              </a:rPr>
              <a:t>O que não gosta: (Que riam de mim, que não me convidem para ir onde meus irmãos vão, que não me chamem para brincar, de escuro, de barulhos altos, de brigas, de alguma brincadeira em particular).</a:t>
            </a:r>
          </a:p>
          <a:p>
            <a:pPr algn="l" marL="439860" indent="-219930" lvl="1">
              <a:lnSpc>
                <a:spcPts val="2852"/>
              </a:lnSpc>
              <a:buFont typeface="Arial"/>
              <a:buChar char="•"/>
            </a:pPr>
            <a:r>
              <a:rPr lang="en-US" sz="2037">
                <a:solidFill>
                  <a:srgbClr val="000000"/>
                </a:solidFill>
                <a:latin typeface="Open Sans"/>
                <a:ea typeface="Open Sans"/>
                <a:cs typeface="Open Sans"/>
                <a:sym typeface="Open Sans"/>
              </a:rPr>
              <a:t>Como eu faço para me comunicar (quando ainda não há comunicação verbal)</a:t>
            </a:r>
          </a:p>
          <a:p>
            <a:pPr algn="l" marL="439860" indent="-219930" lvl="1">
              <a:lnSpc>
                <a:spcPts val="2852"/>
              </a:lnSpc>
              <a:buFont typeface="Arial"/>
              <a:buChar char="•"/>
            </a:pPr>
            <a:r>
              <a:rPr lang="en-US" sz="2037">
                <a:solidFill>
                  <a:srgbClr val="000000"/>
                </a:solidFill>
                <a:latin typeface="Open Sans"/>
                <a:ea typeface="Open Sans"/>
                <a:cs typeface="Open Sans"/>
                <a:sym typeface="Open Sans"/>
              </a:rPr>
              <a:t>Habilidades (dançar, cantar, tocar um instrumento, pintar, desenhar, ler, escrever)</a:t>
            </a:r>
          </a:p>
          <a:p>
            <a:pPr algn="l" marL="439860" indent="-219930" lvl="1">
              <a:lnSpc>
                <a:spcPts val="2852"/>
              </a:lnSpc>
              <a:buFont typeface="Arial"/>
              <a:buChar char="•"/>
            </a:pPr>
            <a:r>
              <a:rPr lang="en-US" sz="2037">
                <a:solidFill>
                  <a:srgbClr val="000000"/>
                </a:solidFill>
                <a:latin typeface="Open Sans"/>
                <a:ea typeface="Open Sans"/>
                <a:cs typeface="Open Sans"/>
                <a:sym typeface="Open Sans"/>
              </a:rPr>
              <a:t>O que fazer para ajudar em uma situação de dificuldade (Quando eu me distrair, quando não entender o que eu falei, quando eu ficar bravo, quando eu precisar ir ao banheiro, quando eu precisar me alimentar, quando eu precisar comprar alguma coisa)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E292F"/>
        </a:solidFill>
      </p:bgPr>
    </p:bg>
    <p:spTree>
      <p:nvGrpSpPr>
        <p:cNvPr id="1" name=""/>
        <p:cNvGrpSpPr/>
        <p:nvPr/>
      </p:nvGrpSpPr>
      <p:grpSpPr>
        <a:xfrm>
          <a:off x="0" y="0"/>
          <a:ext cx="0" cy="0"/>
          <a:chOff x="0" y="0"/>
          <a:chExt cx="0" cy="0"/>
        </a:xfrm>
      </p:grpSpPr>
      <p:sp>
        <p:nvSpPr>
          <p:cNvPr name="TextBox 2" id="2"/>
          <p:cNvSpPr txBox="true"/>
          <p:nvPr/>
        </p:nvSpPr>
        <p:spPr>
          <a:xfrm rot="0">
            <a:off x="1071925" y="3299250"/>
            <a:ext cx="16288350" cy="2190750"/>
          </a:xfrm>
          <a:prstGeom prst="rect">
            <a:avLst/>
          </a:prstGeom>
        </p:spPr>
        <p:txBody>
          <a:bodyPr anchor="t" rtlCol="false" tIns="0" lIns="0" bIns="0" rIns="0">
            <a:spAutoFit/>
          </a:bodyPr>
          <a:lstStyle/>
          <a:p>
            <a:pPr algn="ctr">
              <a:lnSpc>
                <a:spcPts val="8159"/>
              </a:lnSpc>
            </a:pPr>
            <a:r>
              <a:rPr lang="en-US" sz="6800" i="true">
                <a:solidFill>
                  <a:srgbClr val="FFFFFF"/>
                </a:solidFill>
                <a:latin typeface="Arial Italics"/>
                <a:ea typeface="Arial Italics"/>
                <a:cs typeface="Arial Italics"/>
                <a:sym typeface="Arial Italics"/>
              </a:rPr>
              <a:t>Estou animado para aprender </a:t>
            </a:r>
          </a:p>
          <a:p>
            <a:pPr algn="ctr">
              <a:lnSpc>
                <a:spcPts val="8159"/>
              </a:lnSpc>
            </a:pPr>
            <a:r>
              <a:rPr lang="en-US" sz="6800" i="true">
                <a:solidFill>
                  <a:srgbClr val="FFFFFF"/>
                </a:solidFill>
                <a:latin typeface="Arial Italics"/>
                <a:ea typeface="Arial Italics"/>
                <a:cs typeface="Arial Italics"/>
                <a:sym typeface="Arial Italics"/>
              </a:rPr>
              <a:t>e brincar com vocês!</a:t>
            </a:r>
          </a:p>
        </p:txBody>
      </p:sp>
      <p:sp>
        <p:nvSpPr>
          <p:cNvPr name="TextBox 3" id="3"/>
          <p:cNvSpPr txBox="true"/>
          <p:nvPr/>
        </p:nvSpPr>
        <p:spPr>
          <a:xfrm rot="0">
            <a:off x="6951075" y="8382725"/>
            <a:ext cx="10660950" cy="1105500"/>
          </a:xfrm>
          <a:prstGeom prst="rect">
            <a:avLst/>
          </a:prstGeom>
        </p:spPr>
        <p:txBody>
          <a:bodyPr anchor="t" rtlCol="false" tIns="0" lIns="0" bIns="0" rIns="0">
            <a:spAutoFit/>
          </a:bodyPr>
          <a:lstStyle/>
          <a:p>
            <a:pPr algn="r">
              <a:lnSpc>
                <a:spcPts val="3359"/>
              </a:lnSpc>
            </a:pPr>
            <a:r>
              <a:rPr lang="en-US" b="true" sz="2799">
                <a:solidFill>
                  <a:srgbClr val="FFFFFF"/>
                </a:solidFill>
                <a:latin typeface="Arial Bold"/>
                <a:ea typeface="Arial Bold"/>
                <a:cs typeface="Arial Bold"/>
                <a:sym typeface="Arial Bold"/>
              </a:rPr>
              <a:t>Esse documento foi desenvolvido pela Teia 21. Mais informações no Instagram @teia.21 e no Facebook</a:t>
            </a:r>
          </a:p>
        </p:txBody>
      </p:sp>
      <p:sp>
        <p:nvSpPr>
          <p:cNvPr name="Freeform 4" id="4"/>
          <p:cNvSpPr/>
          <p:nvPr/>
        </p:nvSpPr>
        <p:spPr>
          <a:xfrm flipH="false" flipV="false" rot="0">
            <a:off x="16248950" y="574500"/>
            <a:ext cx="1626100" cy="1525448"/>
          </a:xfrm>
          <a:custGeom>
            <a:avLst/>
            <a:gdLst/>
            <a:ahLst/>
            <a:cxnLst/>
            <a:rect r="r" b="b" t="t" l="l"/>
            <a:pathLst>
              <a:path h="1525448" w="1626100">
                <a:moveTo>
                  <a:pt x="0" y="0"/>
                </a:moveTo>
                <a:lnTo>
                  <a:pt x="1626100" y="0"/>
                </a:lnTo>
                <a:lnTo>
                  <a:pt x="1626100" y="1525448"/>
                </a:lnTo>
                <a:lnTo>
                  <a:pt x="0" y="1525448"/>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DAGboePt02w</dc:identifier>
  <dcterms:modified xsi:type="dcterms:W3CDTF">2011-08-01T06:04:30Z</dcterms:modified>
  <cp:revision>1</cp:revision>
  <dc:title>Teia 21 apresentação para amigos na escola</dc:title>
</cp:coreProperties>
</file>