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10287000" cx="18288000"/>
  <p:notesSz cx="6858000" cy="9144000"/>
  <p:embeddedFontLst>
    <p:embeddedFont>
      <p:font typeface="Open Sans"/>
      <p:bold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14" roundtripDataSignature="AMtx7mgUnMK2K7PXzwg50dq7PIC5eekE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OpenSans-boldItalic.fntdata"/><Relationship Id="rId12"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6"/>
          <p:cNvSpPr/>
          <p:nvPr>
            <p:ph idx="2" type="pic"/>
          </p:nvPr>
        </p:nvSpPr>
        <p:spPr>
          <a:xfrm>
            <a:off x="1792288" y="612775"/>
            <a:ext cx="5486400" cy="4114800"/>
          </a:xfrm>
          <a:prstGeom prst="rect">
            <a:avLst/>
          </a:prstGeom>
          <a:noFill/>
          <a:ln>
            <a:noFill/>
          </a:ln>
        </p:spPr>
      </p:sp>
      <p:sp>
        <p:nvSpPr>
          <p:cNvPr id="64" name="Google Shape;64;p1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4.jpg"/><Relationship Id="rId7" Type="http://schemas.openxmlformats.org/officeDocument/2006/relationships/hyperlink" Target="http://www.youtube.com/watch?v=qkz9OKlBrvI" TargetMode="External"/><Relationship Id="rId8"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6.png"/><Relationship Id="rId5"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4.jp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0" y="5164900"/>
            <a:ext cx="18322195" cy="5030438"/>
          </a:xfrm>
          <a:custGeom>
            <a:rect b="b" l="l" r="r" t="t"/>
            <a:pathLst>
              <a:path extrusionOk="0" h="6707251" w="24429593">
                <a:moveTo>
                  <a:pt x="0" y="0"/>
                </a:moveTo>
                <a:lnTo>
                  <a:pt x="24429593" y="0"/>
                </a:lnTo>
                <a:lnTo>
                  <a:pt x="24429593" y="6707251"/>
                </a:lnTo>
                <a:lnTo>
                  <a:pt x="0" y="6707251"/>
                </a:lnTo>
                <a:close/>
              </a:path>
            </a:pathLst>
          </a:custGeom>
          <a:solidFill>
            <a:srgbClr val="F2A32C"/>
          </a:solidFill>
          <a:ln>
            <a:noFill/>
          </a:ln>
        </p:spPr>
      </p:sp>
      <p:sp>
        <p:nvSpPr>
          <p:cNvPr id="85" name="Google Shape;85;p1"/>
          <p:cNvSpPr/>
          <p:nvPr/>
        </p:nvSpPr>
        <p:spPr>
          <a:xfrm>
            <a:off x="7915126" y="1028700"/>
            <a:ext cx="2457748" cy="2305648"/>
          </a:xfrm>
          <a:custGeom>
            <a:rect b="b" l="l" r="r" t="t"/>
            <a:pathLst>
              <a:path extrusionOk="0" h="2305648" w="2457748">
                <a:moveTo>
                  <a:pt x="0" y="0"/>
                </a:moveTo>
                <a:lnTo>
                  <a:pt x="2457748" y="0"/>
                </a:lnTo>
                <a:lnTo>
                  <a:pt x="2457748" y="2305648"/>
                </a:lnTo>
                <a:lnTo>
                  <a:pt x="0" y="2305648"/>
                </a:lnTo>
                <a:lnTo>
                  <a:pt x="0" y="0"/>
                </a:lnTo>
                <a:close/>
              </a:path>
            </a:pathLst>
          </a:custGeom>
          <a:blipFill rotWithShape="1">
            <a:blip r:embed="rId3">
              <a:alphaModFix/>
            </a:blip>
            <a:stretch>
              <a:fillRect b="0" l="0" r="0" t="0"/>
            </a:stretch>
          </a:blipFill>
          <a:ln>
            <a:noFill/>
          </a:ln>
        </p:spPr>
      </p:sp>
      <p:sp>
        <p:nvSpPr>
          <p:cNvPr id="86" name="Google Shape;86;p1"/>
          <p:cNvSpPr/>
          <p:nvPr/>
        </p:nvSpPr>
        <p:spPr>
          <a:xfrm rot="-316530">
            <a:off x="5903111" y="5183522"/>
            <a:ext cx="6481778" cy="4572600"/>
          </a:xfrm>
          <a:custGeom>
            <a:rect b="b" l="l" r="r" t="t"/>
            <a:pathLst>
              <a:path extrusionOk="0" h="4572600" w="6481778">
                <a:moveTo>
                  <a:pt x="0" y="0"/>
                </a:moveTo>
                <a:lnTo>
                  <a:pt x="6481778" y="0"/>
                </a:lnTo>
                <a:lnTo>
                  <a:pt x="6481778" y="4572600"/>
                </a:lnTo>
                <a:lnTo>
                  <a:pt x="0" y="4572600"/>
                </a:lnTo>
                <a:lnTo>
                  <a:pt x="0" y="0"/>
                </a:lnTo>
                <a:close/>
              </a:path>
            </a:pathLst>
          </a:custGeom>
          <a:blipFill rotWithShape="1">
            <a:blip r:embed="rId4">
              <a:alphaModFix/>
            </a:blip>
            <a:stretch>
              <a:fillRect b="0" l="0" r="0" t="0"/>
            </a:stretch>
          </a:blipFill>
          <a:ln>
            <a:noFill/>
          </a:ln>
        </p:spPr>
      </p:sp>
      <p:sp>
        <p:nvSpPr>
          <p:cNvPr id="87" name="Google Shape;87;p1"/>
          <p:cNvSpPr txBox="1"/>
          <p:nvPr/>
        </p:nvSpPr>
        <p:spPr>
          <a:xfrm>
            <a:off x="7439679" y="3934814"/>
            <a:ext cx="3442841" cy="87757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0" i="0" lang="en-US" sz="5199" u="none" cap="none" strike="noStrike">
                <a:solidFill>
                  <a:srgbClr val="CE292F"/>
                </a:solidFill>
                <a:latin typeface="Arial"/>
                <a:ea typeface="Arial"/>
                <a:cs typeface="Arial"/>
                <a:sym typeface="Arial"/>
              </a:rPr>
              <a:t>apresenta: </a:t>
            </a:r>
            <a:endParaRPr/>
          </a:p>
        </p:txBody>
      </p:sp>
      <p:sp>
        <p:nvSpPr>
          <p:cNvPr id="88" name="Google Shape;88;p1"/>
          <p:cNvSpPr txBox="1"/>
          <p:nvPr/>
        </p:nvSpPr>
        <p:spPr>
          <a:xfrm>
            <a:off x="7238761" y="6339346"/>
            <a:ext cx="3444932" cy="2271136"/>
          </a:xfrm>
          <a:prstGeom prst="rect">
            <a:avLst/>
          </a:prstGeom>
          <a:noFill/>
          <a:ln>
            <a:noFill/>
          </a:ln>
        </p:spPr>
        <p:txBody>
          <a:bodyPr anchorCtr="0" anchor="t" bIns="0" lIns="0" spcFirstLastPara="1" rIns="0" wrap="square" tIns="0">
            <a:spAutoFit/>
          </a:bodyPr>
          <a:lstStyle/>
          <a:p>
            <a:pPr indent="0" lvl="0" marL="0" marR="0" rtl="0" algn="ctr">
              <a:lnSpc>
                <a:spcPct val="139987"/>
              </a:lnSpc>
              <a:spcBef>
                <a:spcPts val="0"/>
              </a:spcBef>
              <a:spcAft>
                <a:spcPts val="0"/>
              </a:spcAft>
              <a:buNone/>
            </a:pPr>
            <a:r>
              <a:rPr b="1" i="0" lang="en-US" sz="6562" u="none" cap="none" strike="noStrike">
                <a:solidFill>
                  <a:srgbClr val="CE292F"/>
                </a:solidFill>
                <a:latin typeface="Open Sans"/>
                <a:ea typeface="Open Sans"/>
                <a:cs typeface="Open Sans"/>
                <a:sym typeface="Open Sans"/>
              </a:rPr>
              <a:t>Eu sou o  </a:t>
            </a:r>
            <a:endParaRPr/>
          </a:p>
          <a:p>
            <a:pPr indent="0" lvl="0" marL="0" marR="0" rtl="0" algn="ctr">
              <a:lnSpc>
                <a:spcPct val="139987"/>
              </a:lnSpc>
              <a:spcBef>
                <a:spcPts val="0"/>
              </a:spcBef>
              <a:spcAft>
                <a:spcPts val="0"/>
              </a:spcAft>
              <a:buNone/>
            </a:pPr>
            <a:r>
              <a:rPr b="1" i="0" lang="en-US" sz="6562" u="none" cap="none" strike="noStrike">
                <a:solidFill>
                  <a:srgbClr val="CE292F"/>
                </a:solidFill>
                <a:latin typeface="Open Sans"/>
                <a:ea typeface="Open Sans"/>
                <a:cs typeface="Open Sans"/>
                <a:sym typeface="Open Sans"/>
              </a:rPr>
              <a:t>LEO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A32C"/>
        </a:solidFill>
      </p:bgPr>
    </p:bg>
    <p:spTree>
      <p:nvGrpSpPr>
        <p:cNvPr id="92" name="Shape 92"/>
        <p:cNvGrpSpPr/>
        <p:nvPr/>
      </p:nvGrpSpPr>
      <p:grpSpPr>
        <a:xfrm>
          <a:off x="0" y="0"/>
          <a:ext cx="0" cy="0"/>
          <a:chOff x="0" y="0"/>
          <a:chExt cx="0" cy="0"/>
        </a:xfrm>
      </p:grpSpPr>
      <p:grpSp>
        <p:nvGrpSpPr>
          <p:cNvPr id="93" name="Google Shape;93;p2"/>
          <p:cNvGrpSpPr/>
          <p:nvPr/>
        </p:nvGrpSpPr>
        <p:grpSpPr>
          <a:xfrm rot="-747014">
            <a:off x="1588096" y="4603936"/>
            <a:ext cx="3706166" cy="4304629"/>
            <a:chOff x="0" y="0"/>
            <a:chExt cx="5466080" cy="6348730"/>
          </a:xfrm>
        </p:grpSpPr>
        <p:sp>
          <p:nvSpPr>
            <p:cNvPr id="94" name="Google Shape;94;p2"/>
            <p:cNvSpPr/>
            <p:nvPr/>
          </p:nvSpPr>
          <p:spPr>
            <a:xfrm>
              <a:off x="0" y="0"/>
              <a:ext cx="5439410" cy="6348730"/>
            </a:xfrm>
            <a:custGeom>
              <a:rect b="b" l="l" r="r" t="t"/>
              <a:pathLst>
                <a:path extrusionOk="0" h="6348730" w="543941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247650" y="294640"/>
              <a:ext cx="4889500" cy="4693920"/>
            </a:xfrm>
            <a:custGeom>
              <a:rect b="b" l="l" r="r" t="t"/>
              <a:pathLst>
                <a:path extrusionOk="0" h="4693920" w="488950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rotWithShape="1">
              <a:blip r:embed="rId3">
                <a:alphaModFix/>
              </a:blip>
              <a:stretch>
                <a:fillRect b="0" l="-83817" r="-41220" t="-75814"/>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1270" y="6350"/>
              <a:ext cx="5457190" cy="6342380"/>
            </a:xfrm>
            <a:custGeom>
              <a:rect b="b" l="l" r="r" t="t"/>
              <a:pathLst>
                <a:path extrusionOk="0" h="6342380" w="545719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7620" y="0"/>
              <a:ext cx="5458460" cy="6344920"/>
            </a:xfrm>
            <a:custGeom>
              <a:rect b="b" l="l" r="r" t="t"/>
              <a:pathLst>
                <a:path extrusionOk="0" h="6344920" w="545846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 name="Google Shape;98;p2"/>
          <p:cNvGrpSpPr/>
          <p:nvPr/>
        </p:nvGrpSpPr>
        <p:grpSpPr>
          <a:xfrm>
            <a:off x="442428" y="776611"/>
            <a:ext cx="5272462" cy="4409323"/>
            <a:chOff x="0" y="0"/>
            <a:chExt cx="7029950" cy="5879098"/>
          </a:xfrm>
        </p:grpSpPr>
        <p:sp>
          <p:nvSpPr>
            <p:cNvPr id="99" name="Google Shape;99;p2"/>
            <p:cNvSpPr/>
            <p:nvPr/>
          </p:nvSpPr>
          <p:spPr>
            <a:xfrm>
              <a:off x="0" y="0"/>
              <a:ext cx="7029950" cy="5879098"/>
            </a:xfrm>
            <a:custGeom>
              <a:rect b="b" l="l" r="r" t="t"/>
              <a:pathLst>
                <a:path extrusionOk="0" h="5879098" w="7029950">
                  <a:moveTo>
                    <a:pt x="0" y="0"/>
                  </a:moveTo>
                  <a:lnTo>
                    <a:pt x="7029950" y="0"/>
                  </a:lnTo>
                  <a:lnTo>
                    <a:pt x="7029950" y="5879098"/>
                  </a:lnTo>
                  <a:lnTo>
                    <a:pt x="0" y="5879098"/>
                  </a:lnTo>
                  <a:lnTo>
                    <a:pt x="0" y="0"/>
                  </a:lnTo>
                  <a:close/>
                </a:path>
              </a:pathLst>
            </a:custGeom>
            <a:blipFill rotWithShape="1">
              <a:blip r:embed="rId4">
                <a:alphaModFix/>
              </a:blip>
              <a:stretch>
                <a:fillRect b="-1196" l="0" r="0" t="-1198"/>
              </a:stretch>
            </a:blipFill>
            <a:ln>
              <a:noFill/>
            </a:ln>
          </p:spPr>
        </p:sp>
        <p:sp>
          <p:nvSpPr>
            <p:cNvPr id="100" name="Google Shape;100;p2"/>
            <p:cNvSpPr txBox="1"/>
            <p:nvPr/>
          </p:nvSpPr>
          <p:spPr>
            <a:xfrm>
              <a:off x="421457" y="842552"/>
              <a:ext cx="6125010" cy="2844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500" u="none" cap="none" strike="noStrike">
                  <a:solidFill>
                    <a:srgbClr val="000000"/>
                  </a:solidFill>
                  <a:latin typeface="Arial"/>
                  <a:ea typeface="Arial"/>
                  <a:cs typeface="Arial"/>
                  <a:sym typeface="Arial"/>
                </a:rPr>
                <a:t>Olá! Eu sou o ______. </a:t>
              </a:r>
              <a:endParaRPr/>
            </a:p>
            <a:p>
              <a:pPr indent="0" lvl="0" marL="0" marR="0" rtl="0" algn="ctr">
                <a:lnSpc>
                  <a:spcPct val="120000"/>
                </a:lnSpc>
                <a:spcBef>
                  <a:spcPts val="0"/>
                </a:spcBef>
                <a:spcAft>
                  <a:spcPts val="0"/>
                </a:spcAft>
                <a:buNone/>
              </a:pPr>
              <a:r>
                <a:rPr b="0" i="0" lang="en-US" sz="3500" u="none" cap="none" strike="noStrike">
                  <a:solidFill>
                    <a:srgbClr val="000000"/>
                  </a:solidFill>
                  <a:latin typeface="Arial"/>
                  <a:ea typeface="Arial"/>
                  <a:cs typeface="Arial"/>
                  <a:sym typeface="Arial"/>
                </a:rPr>
                <a:t>Eu tenho ____ anos e tenho Síndrome de Down.</a:t>
              </a:r>
              <a:endParaRPr/>
            </a:p>
          </p:txBody>
        </p:sp>
      </p:grpSp>
      <p:grpSp>
        <p:nvGrpSpPr>
          <p:cNvPr id="101" name="Google Shape;101;p2"/>
          <p:cNvGrpSpPr/>
          <p:nvPr/>
        </p:nvGrpSpPr>
        <p:grpSpPr>
          <a:xfrm rot="312298">
            <a:off x="6330669" y="1072003"/>
            <a:ext cx="7707957" cy="5500671"/>
            <a:chOff x="0" y="0"/>
            <a:chExt cx="10277276" cy="7334228"/>
          </a:xfrm>
        </p:grpSpPr>
        <p:sp>
          <p:nvSpPr>
            <p:cNvPr id="102" name="Google Shape;102;p2"/>
            <p:cNvSpPr/>
            <p:nvPr/>
          </p:nvSpPr>
          <p:spPr>
            <a:xfrm flipH="1">
              <a:off x="0" y="0"/>
              <a:ext cx="10277276" cy="7334228"/>
            </a:xfrm>
            <a:custGeom>
              <a:rect b="b" l="l" r="r" t="t"/>
              <a:pathLst>
                <a:path extrusionOk="0" h="7334228" w="10277276">
                  <a:moveTo>
                    <a:pt x="10277276" y="0"/>
                  </a:moveTo>
                  <a:lnTo>
                    <a:pt x="0" y="0"/>
                  </a:lnTo>
                  <a:lnTo>
                    <a:pt x="0" y="7334228"/>
                  </a:lnTo>
                  <a:lnTo>
                    <a:pt x="10277276" y="7334228"/>
                  </a:lnTo>
                  <a:lnTo>
                    <a:pt x="10277276" y="0"/>
                  </a:lnTo>
                  <a:close/>
                </a:path>
              </a:pathLst>
            </a:custGeom>
            <a:blipFill rotWithShape="1">
              <a:blip r:embed="rId5">
                <a:alphaModFix/>
              </a:blip>
              <a:stretch>
                <a:fillRect b="-1718" l="0" r="0" t="-1718"/>
              </a:stretch>
            </a:blipFill>
            <a:ln>
              <a:noFill/>
            </a:ln>
          </p:spPr>
        </p:sp>
        <p:sp>
          <p:nvSpPr>
            <p:cNvPr id="103" name="Google Shape;103;p2"/>
            <p:cNvSpPr txBox="1"/>
            <p:nvPr/>
          </p:nvSpPr>
          <p:spPr>
            <a:xfrm>
              <a:off x="1243243" y="759675"/>
              <a:ext cx="7895400" cy="4905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500" u="none" cap="none" strike="noStrike">
                  <a:solidFill>
                    <a:srgbClr val="000000"/>
                  </a:solidFill>
                  <a:latin typeface="Arial"/>
                  <a:ea typeface="Arial"/>
                  <a:cs typeface="Arial"/>
                  <a:sym typeface="Arial"/>
                </a:rPr>
                <a:t>Você sabe o que é </a:t>
              </a:r>
              <a:endParaRPr/>
            </a:p>
            <a:p>
              <a:pPr indent="0" lvl="0" marL="0" marR="0" rtl="0" algn="ctr">
                <a:lnSpc>
                  <a:spcPct val="120000"/>
                </a:lnSpc>
                <a:spcBef>
                  <a:spcPts val="0"/>
                </a:spcBef>
                <a:spcAft>
                  <a:spcPts val="0"/>
                </a:spcAft>
                <a:buNone/>
              </a:pPr>
              <a:r>
                <a:rPr b="0" i="0" lang="en-US" sz="3500" u="none" cap="none" strike="noStrike">
                  <a:solidFill>
                    <a:srgbClr val="000000"/>
                  </a:solidFill>
                  <a:latin typeface="Arial"/>
                  <a:ea typeface="Arial"/>
                  <a:cs typeface="Arial"/>
                  <a:sym typeface="Arial"/>
                </a:rPr>
                <a:t>Síndrome de Down?</a:t>
              </a:r>
              <a:endParaRPr/>
            </a:p>
            <a:p>
              <a:pPr indent="0" lvl="0" marL="0" marR="0" rtl="0" algn="ctr">
                <a:lnSpc>
                  <a:spcPct val="120000"/>
                </a:lnSpc>
                <a:spcBef>
                  <a:spcPts val="0"/>
                </a:spcBef>
                <a:spcAft>
                  <a:spcPts val="0"/>
                </a:spcAft>
                <a:buNone/>
              </a:pPr>
              <a:r>
                <a:t/>
              </a:r>
              <a:endParaRPr b="0" i="0" sz="30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None/>
              </a:pPr>
              <a:r>
                <a:rPr b="0" i="0" lang="en-US" sz="3500" u="none" cap="none" strike="noStrike">
                  <a:solidFill>
                    <a:srgbClr val="000000"/>
                  </a:solidFill>
                  <a:latin typeface="Arial"/>
                  <a:ea typeface="Arial"/>
                  <a:cs typeface="Arial"/>
                  <a:sym typeface="Arial"/>
                </a:rPr>
                <a:t>Aqui tem um vídeo sobre isso que pode te ajudar a s</a:t>
              </a:r>
              <a:r>
                <a:rPr lang="en-US" sz="3500"/>
                <a:t>a</a:t>
              </a:r>
              <a:r>
                <a:rPr b="0" i="0" lang="en-US" sz="3500" u="none" cap="none" strike="noStrike">
                  <a:solidFill>
                    <a:srgbClr val="000000"/>
                  </a:solidFill>
                  <a:latin typeface="Arial"/>
                  <a:ea typeface="Arial"/>
                  <a:cs typeface="Arial"/>
                  <a:sym typeface="Arial"/>
                </a:rPr>
                <a:t>b</a:t>
              </a:r>
              <a:r>
                <a:rPr lang="en-US" sz="3500"/>
                <a:t>e</a:t>
              </a:r>
              <a:r>
                <a:rPr b="0" i="0" lang="en-US" sz="3500" u="none" cap="none" strike="noStrike">
                  <a:solidFill>
                    <a:srgbClr val="000000"/>
                  </a:solidFill>
                  <a:latin typeface="Arial"/>
                  <a:ea typeface="Arial"/>
                  <a:cs typeface="Arial"/>
                  <a:sym typeface="Arial"/>
                </a:rPr>
                <a:t>r um pouco sobre isso: </a:t>
              </a:r>
              <a:endParaRPr/>
            </a:p>
          </p:txBody>
        </p:sp>
      </p:grpSp>
      <p:sp>
        <p:nvSpPr>
          <p:cNvPr id="104" name="Google Shape;104;p2"/>
          <p:cNvSpPr/>
          <p:nvPr/>
        </p:nvSpPr>
        <p:spPr>
          <a:xfrm>
            <a:off x="16141652" y="628355"/>
            <a:ext cx="1440422" cy="1351280"/>
          </a:xfrm>
          <a:custGeom>
            <a:rect b="b" l="l" r="r" t="t"/>
            <a:pathLst>
              <a:path extrusionOk="0" h="1351280" w="1440422">
                <a:moveTo>
                  <a:pt x="0" y="0"/>
                </a:moveTo>
                <a:lnTo>
                  <a:pt x="1440422" y="0"/>
                </a:lnTo>
                <a:lnTo>
                  <a:pt x="1440422" y="1351280"/>
                </a:lnTo>
                <a:lnTo>
                  <a:pt x="0" y="1351280"/>
                </a:lnTo>
                <a:lnTo>
                  <a:pt x="0" y="0"/>
                </a:lnTo>
                <a:close/>
              </a:path>
            </a:pathLst>
          </a:custGeom>
          <a:blipFill rotWithShape="1">
            <a:blip r:embed="rId6">
              <a:alphaModFix/>
            </a:blip>
            <a:stretch>
              <a:fillRect b="0" l="0" r="0" t="0"/>
            </a:stretch>
          </a:blipFill>
          <a:ln>
            <a:noFill/>
          </a:ln>
        </p:spPr>
      </p:sp>
      <p:pic>
        <p:nvPicPr>
          <p:cNvPr descr="Você sabe o que é a síndrome de Down? Entenda a trissomia do cromossomo 21 e veja quais são as principais questões de saúde associadas à síndrome neste vídeo produzido pelo Movimento Down." id="105" name="Google Shape;105;p2" title="O que é a síndrome de Down?">
            <a:hlinkClick r:id="rId7"/>
          </p:cNvPr>
          <p:cNvPicPr preferRelativeResize="0"/>
          <p:nvPr/>
        </p:nvPicPr>
        <p:blipFill>
          <a:blip r:embed="rId8">
            <a:alphaModFix/>
          </a:blip>
          <a:stretch>
            <a:fillRect/>
          </a:stretch>
        </p:blipFill>
        <p:spPr>
          <a:xfrm>
            <a:off x="11608900" y="6353050"/>
            <a:ext cx="5899925" cy="3318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A32C"/>
        </a:solidFill>
      </p:bgPr>
    </p:bg>
    <p:spTree>
      <p:nvGrpSpPr>
        <p:cNvPr id="109" name="Shape 109"/>
        <p:cNvGrpSpPr/>
        <p:nvPr/>
      </p:nvGrpSpPr>
      <p:grpSpPr>
        <a:xfrm>
          <a:off x="0" y="0"/>
          <a:ext cx="0" cy="0"/>
          <a:chOff x="0" y="0"/>
          <a:chExt cx="0" cy="0"/>
        </a:xfrm>
      </p:grpSpPr>
      <p:grpSp>
        <p:nvGrpSpPr>
          <p:cNvPr id="110" name="Google Shape;110;p3"/>
          <p:cNvGrpSpPr/>
          <p:nvPr/>
        </p:nvGrpSpPr>
        <p:grpSpPr>
          <a:xfrm rot="-747109">
            <a:off x="7020383" y="5257006"/>
            <a:ext cx="3706272" cy="4304752"/>
            <a:chOff x="0" y="0"/>
            <a:chExt cx="5466080" cy="6348730"/>
          </a:xfrm>
        </p:grpSpPr>
        <p:sp>
          <p:nvSpPr>
            <p:cNvPr id="111" name="Google Shape;111;p3"/>
            <p:cNvSpPr/>
            <p:nvPr/>
          </p:nvSpPr>
          <p:spPr>
            <a:xfrm>
              <a:off x="0" y="0"/>
              <a:ext cx="5439410" cy="6348730"/>
            </a:xfrm>
            <a:custGeom>
              <a:rect b="b" l="l" r="r" t="t"/>
              <a:pathLst>
                <a:path extrusionOk="0" h="6348730" w="543941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
            <p:cNvSpPr/>
            <p:nvPr/>
          </p:nvSpPr>
          <p:spPr>
            <a:xfrm>
              <a:off x="247650" y="294640"/>
              <a:ext cx="4889500" cy="4693920"/>
            </a:xfrm>
            <a:custGeom>
              <a:rect b="b" l="l" r="r" t="t"/>
              <a:pathLst>
                <a:path extrusionOk="0" h="4693920" w="488950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rotWithShape="1">
              <a:blip r:embed="rId3">
                <a:alphaModFix/>
              </a:blip>
              <a:stretch>
                <a:fillRect b="0" l="-83817" r="-41220" t="-75814"/>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
            <p:cNvSpPr/>
            <p:nvPr/>
          </p:nvSpPr>
          <p:spPr>
            <a:xfrm>
              <a:off x="1270" y="6350"/>
              <a:ext cx="5457190" cy="6342380"/>
            </a:xfrm>
            <a:custGeom>
              <a:rect b="b" l="l" r="r" t="t"/>
              <a:pathLst>
                <a:path extrusionOk="0" h="6342380" w="545719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
            <p:cNvSpPr/>
            <p:nvPr/>
          </p:nvSpPr>
          <p:spPr>
            <a:xfrm>
              <a:off x="7620" y="0"/>
              <a:ext cx="5458460" cy="6344920"/>
            </a:xfrm>
            <a:custGeom>
              <a:rect b="b" l="l" r="r" t="t"/>
              <a:pathLst>
                <a:path extrusionOk="0" h="6344920" w="545846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 name="Google Shape;115;p3"/>
          <p:cNvSpPr/>
          <p:nvPr/>
        </p:nvSpPr>
        <p:spPr>
          <a:xfrm rot="312298">
            <a:off x="247872" y="121818"/>
            <a:ext cx="7888505" cy="5823151"/>
          </a:xfrm>
          <a:custGeom>
            <a:rect b="b" l="l" r="r" t="t"/>
            <a:pathLst>
              <a:path extrusionOk="0" h="5823151" w="7888505">
                <a:moveTo>
                  <a:pt x="0" y="0"/>
                </a:moveTo>
                <a:lnTo>
                  <a:pt x="7888504" y="0"/>
                </a:lnTo>
                <a:lnTo>
                  <a:pt x="7888504" y="5823150"/>
                </a:lnTo>
                <a:lnTo>
                  <a:pt x="0" y="5823150"/>
                </a:lnTo>
                <a:lnTo>
                  <a:pt x="0" y="0"/>
                </a:lnTo>
                <a:close/>
              </a:path>
            </a:pathLst>
          </a:custGeom>
          <a:blipFill rotWithShape="1">
            <a:blip r:embed="rId4">
              <a:alphaModFix/>
            </a:blip>
            <a:stretch>
              <a:fillRect b="0" l="0" r="0" t="0"/>
            </a:stretch>
          </a:blipFill>
          <a:ln>
            <a:noFill/>
          </a:ln>
        </p:spPr>
      </p:sp>
      <p:sp>
        <p:nvSpPr>
          <p:cNvPr id="116" name="Google Shape;116;p3"/>
          <p:cNvSpPr txBox="1"/>
          <p:nvPr/>
        </p:nvSpPr>
        <p:spPr>
          <a:xfrm rot="312298">
            <a:off x="992991" y="947467"/>
            <a:ext cx="6398267" cy="3678081"/>
          </a:xfrm>
          <a:prstGeom prst="rect">
            <a:avLst/>
          </a:prstGeom>
          <a:noFill/>
          <a:ln>
            <a:noFill/>
          </a:ln>
        </p:spPr>
        <p:txBody>
          <a:bodyPr anchorCtr="0" anchor="t" bIns="0" lIns="0" spcFirstLastPara="1" rIns="0" wrap="square" tIns="0">
            <a:spAutoFit/>
          </a:bodyPr>
          <a:lstStyle/>
          <a:p>
            <a:pPr indent="0" lvl="0" marL="0" marR="0" rtl="0" algn="ctr">
              <a:lnSpc>
                <a:spcPct val="120026"/>
              </a:lnSpc>
              <a:spcBef>
                <a:spcPts val="0"/>
              </a:spcBef>
              <a:spcAft>
                <a:spcPts val="0"/>
              </a:spcAft>
              <a:buNone/>
            </a:pPr>
            <a:r>
              <a:rPr b="0" i="0" lang="en-US" sz="3016" u="none" cap="none" strike="noStrike">
                <a:solidFill>
                  <a:srgbClr val="000000"/>
                </a:solidFill>
                <a:latin typeface="Arial"/>
                <a:ea typeface="Arial"/>
                <a:cs typeface="Arial"/>
                <a:sym typeface="Arial"/>
              </a:rPr>
              <a:t>Então, parece complicado </a:t>
            </a:r>
            <a:endParaRPr/>
          </a:p>
          <a:p>
            <a:pPr indent="0" lvl="0" marL="0" marR="0" rtl="0" algn="ctr">
              <a:lnSpc>
                <a:spcPct val="120026"/>
              </a:lnSpc>
              <a:spcBef>
                <a:spcPts val="0"/>
              </a:spcBef>
              <a:spcAft>
                <a:spcPts val="0"/>
              </a:spcAft>
              <a:buNone/>
            </a:pPr>
            <a:r>
              <a:rPr b="0" i="0" lang="en-US" sz="3016" u="none" cap="none" strike="noStrike">
                <a:solidFill>
                  <a:srgbClr val="000000"/>
                </a:solidFill>
                <a:latin typeface="Arial"/>
                <a:ea typeface="Arial"/>
                <a:cs typeface="Arial"/>
                <a:sym typeface="Arial"/>
              </a:rPr>
              <a:t>mas o que é importante é que isso faz com que eu tenha alguns traços físicos característicos, os músculos do meu corpo mais molinhos e o principal, vou precisar de mais tempo para aprender algumas coisas. </a:t>
            </a:r>
            <a:endParaRPr/>
          </a:p>
        </p:txBody>
      </p:sp>
      <p:sp>
        <p:nvSpPr>
          <p:cNvPr id="117" name="Google Shape;117;p3"/>
          <p:cNvSpPr/>
          <p:nvPr/>
        </p:nvSpPr>
        <p:spPr>
          <a:xfrm>
            <a:off x="16141652" y="628355"/>
            <a:ext cx="1440422" cy="1351280"/>
          </a:xfrm>
          <a:custGeom>
            <a:rect b="b" l="l" r="r" t="t"/>
            <a:pathLst>
              <a:path extrusionOk="0" h="1351280" w="1440422">
                <a:moveTo>
                  <a:pt x="0" y="0"/>
                </a:moveTo>
                <a:lnTo>
                  <a:pt x="1440422" y="0"/>
                </a:lnTo>
                <a:lnTo>
                  <a:pt x="1440422" y="1351280"/>
                </a:lnTo>
                <a:lnTo>
                  <a:pt x="0" y="1351280"/>
                </a:lnTo>
                <a:lnTo>
                  <a:pt x="0" y="0"/>
                </a:lnTo>
                <a:close/>
              </a:path>
            </a:pathLst>
          </a:custGeom>
          <a:blipFill rotWithShape="1">
            <a:blip r:embed="rId5">
              <a:alphaModFix/>
            </a:blip>
            <a:stretch>
              <a:fillRect b="0" l="0" r="0" t="0"/>
            </a:stretch>
          </a:blipFill>
          <a:ln>
            <a:noFill/>
          </a:ln>
        </p:spPr>
      </p:sp>
      <p:sp>
        <p:nvSpPr>
          <p:cNvPr id="118" name="Google Shape;118;p3"/>
          <p:cNvSpPr/>
          <p:nvPr/>
        </p:nvSpPr>
        <p:spPr>
          <a:xfrm flipH="1" rot="312298">
            <a:off x="10151624" y="1996612"/>
            <a:ext cx="7888505" cy="5823151"/>
          </a:xfrm>
          <a:custGeom>
            <a:rect b="b" l="l" r="r" t="t"/>
            <a:pathLst>
              <a:path extrusionOk="0" h="5823151" w="7888505">
                <a:moveTo>
                  <a:pt x="7888504" y="0"/>
                </a:moveTo>
                <a:lnTo>
                  <a:pt x="0" y="0"/>
                </a:lnTo>
                <a:lnTo>
                  <a:pt x="0" y="5823151"/>
                </a:lnTo>
                <a:lnTo>
                  <a:pt x="7888504" y="5823151"/>
                </a:lnTo>
                <a:lnTo>
                  <a:pt x="7888504" y="0"/>
                </a:lnTo>
                <a:close/>
              </a:path>
            </a:pathLst>
          </a:custGeom>
          <a:blipFill rotWithShape="1">
            <a:blip r:embed="rId4">
              <a:alphaModFix/>
            </a:blip>
            <a:stretch>
              <a:fillRect b="0" l="0" r="0" t="0"/>
            </a:stretch>
          </a:blipFill>
          <a:ln>
            <a:noFill/>
          </a:ln>
        </p:spPr>
      </p:sp>
      <p:sp>
        <p:nvSpPr>
          <p:cNvPr id="119" name="Google Shape;119;p3"/>
          <p:cNvSpPr txBox="1"/>
          <p:nvPr/>
        </p:nvSpPr>
        <p:spPr>
          <a:xfrm rot="312442">
            <a:off x="11208226" y="2652070"/>
            <a:ext cx="5890211" cy="434061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000" u="none" cap="none" strike="noStrike">
                <a:solidFill>
                  <a:srgbClr val="000000"/>
                </a:solidFill>
                <a:latin typeface="Arial"/>
                <a:ea typeface="Arial"/>
                <a:cs typeface="Arial"/>
                <a:sym typeface="Arial"/>
              </a:rPr>
              <a:t>Eu entendo melhor </a:t>
            </a:r>
            <a:endParaRPr/>
          </a:p>
          <a:p>
            <a:pPr indent="0" lvl="0" marL="0" marR="0" rtl="0" algn="ctr">
              <a:lnSpc>
                <a:spcPct val="120000"/>
              </a:lnSpc>
              <a:spcBef>
                <a:spcPts val="0"/>
              </a:spcBef>
              <a:spcAft>
                <a:spcPts val="0"/>
              </a:spcAft>
              <a:buNone/>
            </a:pPr>
            <a:r>
              <a:rPr b="0" i="0" lang="en-US" sz="3000" u="none" cap="none" strike="noStrike">
                <a:solidFill>
                  <a:srgbClr val="000000"/>
                </a:solidFill>
                <a:latin typeface="Arial"/>
                <a:ea typeface="Arial"/>
                <a:cs typeface="Arial"/>
                <a:sym typeface="Arial"/>
              </a:rPr>
              <a:t>do que eu consigo falar. Percebo quando estão rindo de mim e fico triste quando sou rejeitado. Algumas atividades minhas são diferentes para eu aprender no meu ritmo. Fico muito feliz quando isso acontece!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A32C"/>
        </a:solidFill>
      </p:bgPr>
    </p:bg>
    <p:spTree>
      <p:nvGrpSpPr>
        <p:cNvPr id="123" name="Shape 123"/>
        <p:cNvGrpSpPr/>
        <p:nvPr/>
      </p:nvGrpSpPr>
      <p:grpSpPr>
        <a:xfrm>
          <a:off x="0" y="0"/>
          <a:ext cx="0" cy="0"/>
          <a:chOff x="0" y="0"/>
          <a:chExt cx="0" cy="0"/>
        </a:xfrm>
      </p:grpSpPr>
      <p:grpSp>
        <p:nvGrpSpPr>
          <p:cNvPr id="124" name="Google Shape;124;p4"/>
          <p:cNvGrpSpPr/>
          <p:nvPr/>
        </p:nvGrpSpPr>
        <p:grpSpPr>
          <a:xfrm rot="-747014">
            <a:off x="1022030" y="1027833"/>
            <a:ext cx="7085565" cy="8229726"/>
            <a:chOff x="0" y="0"/>
            <a:chExt cx="5466080" cy="6348730"/>
          </a:xfrm>
        </p:grpSpPr>
        <p:sp>
          <p:nvSpPr>
            <p:cNvPr id="125" name="Google Shape;125;p4"/>
            <p:cNvSpPr/>
            <p:nvPr/>
          </p:nvSpPr>
          <p:spPr>
            <a:xfrm>
              <a:off x="0" y="0"/>
              <a:ext cx="5439410" cy="6348730"/>
            </a:xfrm>
            <a:custGeom>
              <a:rect b="b" l="l" r="r" t="t"/>
              <a:pathLst>
                <a:path extrusionOk="0" h="6348730" w="543941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4"/>
            <p:cNvSpPr/>
            <p:nvPr/>
          </p:nvSpPr>
          <p:spPr>
            <a:xfrm>
              <a:off x="247650" y="294640"/>
              <a:ext cx="4889500" cy="4693920"/>
            </a:xfrm>
            <a:custGeom>
              <a:rect b="b" l="l" r="r" t="t"/>
              <a:pathLst>
                <a:path extrusionOk="0" h="4693920" w="488950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rotWithShape="1">
              <a:blip r:embed="rId3">
                <a:alphaModFix/>
              </a:blip>
              <a:stretch>
                <a:fillRect b="0" l="-83817" r="-41220" t="-75814"/>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4"/>
            <p:cNvSpPr/>
            <p:nvPr/>
          </p:nvSpPr>
          <p:spPr>
            <a:xfrm>
              <a:off x="1270" y="6350"/>
              <a:ext cx="5457190" cy="6342380"/>
            </a:xfrm>
            <a:custGeom>
              <a:rect b="b" l="l" r="r" t="t"/>
              <a:pathLst>
                <a:path extrusionOk="0" h="6342380" w="545719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4"/>
            <p:cNvSpPr/>
            <p:nvPr/>
          </p:nvSpPr>
          <p:spPr>
            <a:xfrm>
              <a:off x="7620" y="0"/>
              <a:ext cx="5458460" cy="6344920"/>
            </a:xfrm>
            <a:custGeom>
              <a:rect b="b" l="l" r="r" t="t"/>
              <a:pathLst>
                <a:path extrusionOk="0" h="6344920" w="545846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 name="Google Shape;129;p4"/>
          <p:cNvSpPr/>
          <p:nvPr/>
        </p:nvSpPr>
        <p:spPr>
          <a:xfrm>
            <a:off x="16248950" y="574500"/>
            <a:ext cx="1626100" cy="1525448"/>
          </a:xfrm>
          <a:custGeom>
            <a:rect b="b" l="l" r="r" t="t"/>
            <a:pathLst>
              <a:path extrusionOk="0" h="1525448" w="1626100">
                <a:moveTo>
                  <a:pt x="0" y="0"/>
                </a:moveTo>
                <a:lnTo>
                  <a:pt x="1626100" y="0"/>
                </a:lnTo>
                <a:lnTo>
                  <a:pt x="1626100" y="1525448"/>
                </a:lnTo>
                <a:lnTo>
                  <a:pt x="0" y="1525448"/>
                </a:lnTo>
                <a:lnTo>
                  <a:pt x="0" y="0"/>
                </a:lnTo>
                <a:close/>
              </a:path>
            </a:pathLst>
          </a:custGeom>
          <a:blipFill rotWithShape="1">
            <a:blip r:embed="rId4">
              <a:alphaModFix/>
            </a:blip>
            <a:stretch>
              <a:fillRect b="0" l="0" r="0" t="0"/>
            </a:stretch>
          </a:blipFill>
          <a:ln>
            <a:noFill/>
          </a:ln>
        </p:spPr>
      </p:sp>
      <p:grpSp>
        <p:nvGrpSpPr>
          <p:cNvPr id="130" name="Google Shape;130;p4"/>
          <p:cNvGrpSpPr/>
          <p:nvPr/>
        </p:nvGrpSpPr>
        <p:grpSpPr>
          <a:xfrm>
            <a:off x="8537125" y="3429001"/>
            <a:ext cx="9450141" cy="6639038"/>
            <a:chOff x="0" y="-38100"/>
            <a:chExt cx="2459373" cy="1736786"/>
          </a:xfrm>
        </p:grpSpPr>
        <p:sp>
          <p:nvSpPr>
            <p:cNvPr id="131" name="Google Shape;131;p4"/>
            <p:cNvSpPr/>
            <p:nvPr/>
          </p:nvSpPr>
          <p:spPr>
            <a:xfrm>
              <a:off x="0" y="0"/>
              <a:ext cx="2459373" cy="1698686"/>
            </a:xfrm>
            <a:custGeom>
              <a:rect b="b" l="l" r="r" t="t"/>
              <a:pathLst>
                <a:path extrusionOk="0" h="1698686" w="2459373">
                  <a:moveTo>
                    <a:pt x="42283" y="0"/>
                  </a:moveTo>
                  <a:lnTo>
                    <a:pt x="2417090" y="0"/>
                  </a:lnTo>
                  <a:cubicBezTo>
                    <a:pt x="2440442" y="0"/>
                    <a:pt x="2459373" y="18931"/>
                    <a:pt x="2459373" y="42283"/>
                  </a:cubicBezTo>
                  <a:lnTo>
                    <a:pt x="2459373" y="1656403"/>
                  </a:lnTo>
                  <a:cubicBezTo>
                    <a:pt x="2459373" y="1667617"/>
                    <a:pt x="2454918" y="1678372"/>
                    <a:pt x="2446989" y="1686302"/>
                  </a:cubicBezTo>
                  <a:cubicBezTo>
                    <a:pt x="2439059" y="1694231"/>
                    <a:pt x="2428304" y="1698686"/>
                    <a:pt x="2417090" y="1698686"/>
                  </a:cubicBezTo>
                  <a:lnTo>
                    <a:pt x="42283" y="1698686"/>
                  </a:lnTo>
                  <a:cubicBezTo>
                    <a:pt x="18931" y="1698686"/>
                    <a:pt x="0" y="1679755"/>
                    <a:pt x="0" y="1656403"/>
                  </a:cubicBezTo>
                  <a:lnTo>
                    <a:pt x="0" y="42283"/>
                  </a:lnTo>
                  <a:cubicBezTo>
                    <a:pt x="0" y="31069"/>
                    <a:pt x="4455" y="20314"/>
                    <a:pt x="12384" y="12384"/>
                  </a:cubicBezTo>
                  <a:cubicBezTo>
                    <a:pt x="20314" y="4455"/>
                    <a:pt x="31069" y="0"/>
                    <a:pt x="4228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
            <p:cNvSpPr txBox="1"/>
            <p:nvPr/>
          </p:nvSpPr>
          <p:spPr>
            <a:xfrm>
              <a:off x="0" y="-38100"/>
              <a:ext cx="2459373" cy="173678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3" name="Google Shape;133;p4"/>
          <p:cNvSpPr/>
          <p:nvPr/>
        </p:nvSpPr>
        <p:spPr>
          <a:xfrm>
            <a:off x="6275022" y="314897"/>
            <a:ext cx="5737956" cy="4475606"/>
          </a:xfrm>
          <a:custGeom>
            <a:rect b="b" l="l" r="r" t="t"/>
            <a:pathLst>
              <a:path extrusionOk="0" h="4475606" w="5737956">
                <a:moveTo>
                  <a:pt x="0" y="0"/>
                </a:moveTo>
                <a:lnTo>
                  <a:pt x="5737956" y="0"/>
                </a:lnTo>
                <a:lnTo>
                  <a:pt x="5737956" y="4475606"/>
                </a:lnTo>
                <a:lnTo>
                  <a:pt x="0" y="4475606"/>
                </a:lnTo>
                <a:lnTo>
                  <a:pt x="0" y="0"/>
                </a:lnTo>
                <a:close/>
              </a:path>
            </a:pathLst>
          </a:custGeom>
          <a:blipFill rotWithShape="1">
            <a:blip r:embed="rId5">
              <a:alphaModFix/>
            </a:blip>
            <a:stretch>
              <a:fillRect b="0" l="0" r="0" t="0"/>
            </a:stretch>
          </a:blipFill>
          <a:ln>
            <a:noFill/>
          </a:ln>
        </p:spPr>
      </p:sp>
      <p:sp>
        <p:nvSpPr>
          <p:cNvPr id="134" name="Google Shape;134;p4"/>
          <p:cNvSpPr txBox="1"/>
          <p:nvPr/>
        </p:nvSpPr>
        <p:spPr>
          <a:xfrm rot="-940139">
            <a:off x="1864973" y="7772124"/>
            <a:ext cx="6414904" cy="923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000" u="none" cap="none" strike="noStrike">
                <a:solidFill>
                  <a:srgbClr val="1BA29C"/>
                </a:solidFill>
                <a:latin typeface="Arial"/>
                <a:ea typeface="Arial"/>
                <a:cs typeface="Arial"/>
                <a:sym typeface="Arial"/>
              </a:rPr>
              <a:t>Ah, coloca na sua agenda, meu aniversário é dia ____________</a:t>
            </a:r>
            <a:endParaRPr/>
          </a:p>
        </p:txBody>
      </p:sp>
      <p:sp>
        <p:nvSpPr>
          <p:cNvPr id="135" name="Google Shape;135;p4"/>
          <p:cNvSpPr txBox="1"/>
          <p:nvPr/>
        </p:nvSpPr>
        <p:spPr>
          <a:xfrm>
            <a:off x="6664782" y="715625"/>
            <a:ext cx="4958435" cy="21240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000000"/>
                </a:solidFill>
                <a:latin typeface="Arial"/>
                <a:ea typeface="Arial"/>
                <a:cs typeface="Arial"/>
                <a:sym typeface="Arial"/>
              </a:rPr>
              <a:t>Ah, vou colocar aqui algumas coisas que gosto pra você me conhecer melhor:</a:t>
            </a:r>
            <a:endParaRPr/>
          </a:p>
        </p:txBody>
      </p:sp>
      <p:grpSp>
        <p:nvGrpSpPr>
          <p:cNvPr id="136" name="Google Shape;136;p4"/>
          <p:cNvGrpSpPr/>
          <p:nvPr/>
        </p:nvGrpSpPr>
        <p:grpSpPr>
          <a:xfrm>
            <a:off x="8777719" y="3429004"/>
            <a:ext cx="8968965" cy="6310805"/>
            <a:chOff x="0" y="-38100"/>
            <a:chExt cx="2362181" cy="1662094"/>
          </a:xfrm>
        </p:grpSpPr>
        <p:sp>
          <p:nvSpPr>
            <p:cNvPr id="137" name="Google Shape;137;p4"/>
            <p:cNvSpPr/>
            <p:nvPr/>
          </p:nvSpPr>
          <p:spPr>
            <a:xfrm>
              <a:off x="0" y="0"/>
              <a:ext cx="2362181" cy="1623994"/>
            </a:xfrm>
            <a:custGeom>
              <a:rect b="b" l="l" r="r" t="t"/>
              <a:pathLst>
                <a:path extrusionOk="0" h="1623994" w="2362181">
                  <a:moveTo>
                    <a:pt x="44023" y="0"/>
                  </a:moveTo>
                  <a:lnTo>
                    <a:pt x="2318158" y="0"/>
                  </a:lnTo>
                  <a:cubicBezTo>
                    <a:pt x="2329834" y="0"/>
                    <a:pt x="2341031" y="4638"/>
                    <a:pt x="2349287" y="12894"/>
                  </a:cubicBezTo>
                  <a:cubicBezTo>
                    <a:pt x="2357543" y="21150"/>
                    <a:pt x="2362181" y="32347"/>
                    <a:pt x="2362181" y="44023"/>
                  </a:cubicBezTo>
                  <a:lnTo>
                    <a:pt x="2362181" y="1579971"/>
                  </a:lnTo>
                  <a:cubicBezTo>
                    <a:pt x="2362181" y="1604285"/>
                    <a:pt x="2342471" y="1623994"/>
                    <a:pt x="2318158" y="1623994"/>
                  </a:cubicBezTo>
                  <a:lnTo>
                    <a:pt x="44023" y="1623994"/>
                  </a:lnTo>
                  <a:cubicBezTo>
                    <a:pt x="32347" y="1623994"/>
                    <a:pt x="21150" y="1619356"/>
                    <a:pt x="12894" y="1611100"/>
                  </a:cubicBezTo>
                  <a:cubicBezTo>
                    <a:pt x="4638" y="1602844"/>
                    <a:pt x="0" y="1591647"/>
                    <a:pt x="0" y="1579971"/>
                  </a:cubicBezTo>
                  <a:lnTo>
                    <a:pt x="0" y="44023"/>
                  </a:lnTo>
                  <a:cubicBezTo>
                    <a:pt x="0" y="32347"/>
                    <a:pt x="4638" y="21150"/>
                    <a:pt x="12894" y="12894"/>
                  </a:cubicBezTo>
                  <a:cubicBezTo>
                    <a:pt x="21150" y="4638"/>
                    <a:pt x="32347" y="0"/>
                    <a:pt x="4402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
            <p:cNvSpPr txBox="1"/>
            <p:nvPr/>
          </p:nvSpPr>
          <p:spPr>
            <a:xfrm>
              <a:off x="0" y="-38100"/>
              <a:ext cx="2362181" cy="166209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9" name="Google Shape;139;p4"/>
          <p:cNvSpPr txBox="1"/>
          <p:nvPr/>
        </p:nvSpPr>
        <p:spPr>
          <a:xfrm rot="-114">
            <a:off x="8734750" y="3962084"/>
            <a:ext cx="9054900" cy="5429400"/>
          </a:xfrm>
          <a:prstGeom prst="rect">
            <a:avLst/>
          </a:prstGeom>
          <a:noFill/>
          <a:ln>
            <a:noFill/>
          </a:ln>
        </p:spPr>
        <p:txBody>
          <a:bodyPr anchorCtr="0" anchor="t" bIns="0" lIns="0" spcFirstLastPara="1" rIns="0" wrap="square" tIns="0">
            <a:spAutoFit/>
          </a:bodyPr>
          <a:lstStyle/>
          <a:p>
            <a:pPr indent="-207230" lvl="1" marL="439860" marR="0" rtl="0" algn="l">
              <a:lnSpc>
                <a:spcPct val="140009"/>
              </a:lnSpc>
              <a:spcBef>
                <a:spcPts val="0"/>
              </a:spcBef>
              <a:spcAft>
                <a:spcPts val="0"/>
              </a:spcAft>
              <a:buClr>
                <a:srgbClr val="000000"/>
              </a:buClr>
              <a:buSzPts val="1837"/>
              <a:buFont typeface="Arial"/>
              <a:buChar char="•"/>
            </a:pPr>
            <a:r>
              <a:rPr b="0" i="0" lang="en-US" sz="1837" u="none" cap="none" strike="noStrike">
                <a:solidFill>
                  <a:srgbClr val="000000"/>
                </a:solidFill>
                <a:latin typeface="Open Sans"/>
                <a:ea typeface="Open Sans"/>
                <a:cs typeface="Open Sans"/>
                <a:sym typeface="Open Sans"/>
              </a:rPr>
              <a:t>O que gosta (Músicas , cantores, bandas, danças, teatro, cinema, parques, patins, skate, brinquedos favoritos, brincadeiras favoritas, amigos, livros, filmes, personagens, esportes, jogos, bicicleta, excursões da escola, animais, comidas, religião)</a:t>
            </a:r>
            <a:endParaRPr sz="1200"/>
          </a:p>
          <a:p>
            <a:pPr indent="-207230" lvl="1" marL="439860" marR="0" rtl="0" algn="l">
              <a:lnSpc>
                <a:spcPct val="140009"/>
              </a:lnSpc>
              <a:spcBef>
                <a:spcPts val="0"/>
              </a:spcBef>
              <a:spcAft>
                <a:spcPts val="0"/>
              </a:spcAft>
              <a:buClr>
                <a:srgbClr val="000000"/>
              </a:buClr>
              <a:buSzPts val="1837"/>
              <a:buFont typeface="Arial"/>
              <a:buChar char="•"/>
            </a:pPr>
            <a:r>
              <a:rPr b="0" i="0" lang="en-US" sz="1837" u="none" cap="none" strike="noStrike">
                <a:solidFill>
                  <a:srgbClr val="000000"/>
                </a:solidFill>
                <a:latin typeface="Open Sans"/>
                <a:ea typeface="Open Sans"/>
                <a:cs typeface="Open Sans"/>
                <a:sym typeface="Open Sans"/>
              </a:rPr>
              <a:t>O que não gosta: (Que riam de mim, que não me convidem para ir onde meus irmãos vão, que não me chamem para brincar, de escuro, de barulhos altos, de brigas, de alguma brincadeira em particular).</a:t>
            </a:r>
            <a:endParaRPr sz="1200"/>
          </a:p>
          <a:p>
            <a:pPr indent="-207230" lvl="1" marL="439860" marR="0" rtl="0" algn="l">
              <a:lnSpc>
                <a:spcPct val="140009"/>
              </a:lnSpc>
              <a:spcBef>
                <a:spcPts val="0"/>
              </a:spcBef>
              <a:spcAft>
                <a:spcPts val="0"/>
              </a:spcAft>
              <a:buClr>
                <a:srgbClr val="000000"/>
              </a:buClr>
              <a:buSzPts val="1837"/>
              <a:buFont typeface="Arial"/>
              <a:buChar char="•"/>
            </a:pPr>
            <a:r>
              <a:rPr b="0" i="0" lang="en-US" sz="1837" u="none" cap="none" strike="noStrike">
                <a:solidFill>
                  <a:srgbClr val="000000"/>
                </a:solidFill>
                <a:latin typeface="Open Sans"/>
                <a:ea typeface="Open Sans"/>
                <a:cs typeface="Open Sans"/>
                <a:sym typeface="Open Sans"/>
              </a:rPr>
              <a:t>Como eu faço para me comunicar (quando ainda não há comunicação verbal)</a:t>
            </a:r>
            <a:endParaRPr sz="1200"/>
          </a:p>
          <a:p>
            <a:pPr indent="-207230" lvl="1" marL="439860" marR="0" rtl="0" algn="l">
              <a:lnSpc>
                <a:spcPct val="140009"/>
              </a:lnSpc>
              <a:spcBef>
                <a:spcPts val="0"/>
              </a:spcBef>
              <a:spcAft>
                <a:spcPts val="0"/>
              </a:spcAft>
              <a:buClr>
                <a:srgbClr val="000000"/>
              </a:buClr>
              <a:buSzPts val="1837"/>
              <a:buFont typeface="Arial"/>
              <a:buChar char="•"/>
            </a:pPr>
            <a:r>
              <a:rPr b="0" i="0" lang="en-US" sz="1837" u="none" cap="none" strike="noStrike">
                <a:solidFill>
                  <a:srgbClr val="000000"/>
                </a:solidFill>
                <a:latin typeface="Open Sans"/>
                <a:ea typeface="Open Sans"/>
                <a:cs typeface="Open Sans"/>
                <a:sym typeface="Open Sans"/>
              </a:rPr>
              <a:t>Habilidades (dançar, cantar, tocar um instrumento, pintar, desenhar, ler, escrever)</a:t>
            </a:r>
            <a:endParaRPr sz="1200"/>
          </a:p>
          <a:p>
            <a:pPr indent="-207230" lvl="1" marL="439860" marR="0" rtl="0" algn="l">
              <a:lnSpc>
                <a:spcPct val="140009"/>
              </a:lnSpc>
              <a:spcBef>
                <a:spcPts val="0"/>
              </a:spcBef>
              <a:spcAft>
                <a:spcPts val="0"/>
              </a:spcAft>
              <a:buClr>
                <a:srgbClr val="000000"/>
              </a:buClr>
              <a:buSzPts val="1837"/>
              <a:buFont typeface="Arial"/>
              <a:buChar char="•"/>
            </a:pPr>
            <a:r>
              <a:rPr b="0" i="0" lang="en-US" sz="1837" u="none" cap="none" strike="noStrike">
                <a:solidFill>
                  <a:srgbClr val="000000"/>
                </a:solidFill>
                <a:latin typeface="Open Sans"/>
                <a:ea typeface="Open Sans"/>
                <a:cs typeface="Open Sans"/>
                <a:sym typeface="Open Sans"/>
              </a:rPr>
              <a:t>O que fazer para ajudar em uma situação de dificuldade (Quando eu me distrair, quando não entender o que eu falei, quando eu ficar bravo, quando eu precisar ir ao banheiro, quando eu precisar me alimentar, quando eu precisar comprar alguma coisa)</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A32C"/>
        </a:solidFill>
      </p:bgPr>
    </p:bg>
    <p:spTree>
      <p:nvGrpSpPr>
        <p:cNvPr id="143" name="Shape 143"/>
        <p:cNvGrpSpPr/>
        <p:nvPr/>
      </p:nvGrpSpPr>
      <p:grpSpPr>
        <a:xfrm>
          <a:off x="0" y="0"/>
          <a:ext cx="0" cy="0"/>
          <a:chOff x="0" y="0"/>
          <a:chExt cx="0" cy="0"/>
        </a:xfrm>
      </p:grpSpPr>
      <p:sp>
        <p:nvSpPr>
          <p:cNvPr id="144" name="Google Shape;144;p5"/>
          <p:cNvSpPr/>
          <p:nvPr/>
        </p:nvSpPr>
        <p:spPr>
          <a:xfrm>
            <a:off x="0" y="6172200"/>
            <a:ext cx="4603972" cy="4114800"/>
          </a:xfrm>
          <a:custGeom>
            <a:rect b="b" l="l" r="r" t="t"/>
            <a:pathLst>
              <a:path extrusionOk="0" h="4114800" w="4603972">
                <a:moveTo>
                  <a:pt x="0" y="0"/>
                </a:moveTo>
                <a:lnTo>
                  <a:pt x="4603972" y="0"/>
                </a:lnTo>
                <a:lnTo>
                  <a:pt x="4603972" y="4114800"/>
                </a:lnTo>
                <a:lnTo>
                  <a:pt x="0" y="4114800"/>
                </a:lnTo>
                <a:lnTo>
                  <a:pt x="0" y="0"/>
                </a:lnTo>
                <a:close/>
              </a:path>
            </a:pathLst>
          </a:custGeom>
          <a:blipFill rotWithShape="1">
            <a:blip r:embed="rId3">
              <a:alphaModFix/>
            </a:blip>
            <a:stretch>
              <a:fillRect b="0" l="0" r="0" t="0"/>
            </a:stretch>
          </a:blipFill>
          <a:ln>
            <a:noFill/>
          </a:ln>
        </p:spPr>
      </p:sp>
      <p:grpSp>
        <p:nvGrpSpPr>
          <p:cNvPr id="145" name="Google Shape;145;p5"/>
          <p:cNvGrpSpPr/>
          <p:nvPr/>
        </p:nvGrpSpPr>
        <p:grpSpPr>
          <a:xfrm>
            <a:off x="5414148" y="67080"/>
            <a:ext cx="12418510" cy="9975968"/>
            <a:chOff x="0" y="-38100"/>
            <a:chExt cx="3270719" cy="2627415"/>
          </a:xfrm>
        </p:grpSpPr>
        <p:sp>
          <p:nvSpPr>
            <p:cNvPr id="146" name="Google Shape;146;p5"/>
            <p:cNvSpPr/>
            <p:nvPr/>
          </p:nvSpPr>
          <p:spPr>
            <a:xfrm>
              <a:off x="0" y="0"/>
              <a:ext cx="3270719" cy="2589315"/>
            </a:xfrm>
            <a:custGeom>
              <a:rect b="b" l="l" r="r" t="t"/>
              <a:pathLst>
                <a:path extrusionOk="0" h="2589315" w="3270719">
                  <a:moveTo>
                    <a:pt x="31794" y="0"/>
                  </a:moveTo>
                  <a:lnTo>
                    <a:pt x="3238924" y="0"/>
                  </a:lnTo>
                  <a:cubicBezTo>
                    <a:pt x="3256484" y="0"/>
                    <a:pt x="3270719" y="14235"/>
                    <a:pt x="3270719" y="31794"/>
                  </a:cubicBezTo>
                  <a:lnTo>
                    <a:pt x="3270719" y="2557521"/>
                  </a:lnTo>
                  <a:cubicBezTo>
                    <a:pt x="3270719" y="2565953"/>
                    <a:pt x="3267369" y="2574041"/>
                    <a:pt x="3261406" y="2580003"/>
                  </a:cubicBezTo>
                  <a:cubicBezTo>
                    <a:pt x="3255444" y="2585966"/>
                    <a:pt x="3247357" y="2589315"/>
                    <a:pt x="3238924" y="2589315"/>
                  </a:cubicBezTo>
                  <a:lnTo>
                    <a:pt x="31794" y="2589315"/>
                  </a:lnTo>
                  <a:cubicBezTo>
                    <a:pt x="14235" y="2589315"/>
                    <a:pt x="0" y="2575081"/>
                    <a:pt x="0" y="2557521"/>
                  </a:cubicBezTo>
                  <a:lnTo>
                    <a:pt x="0" y="31794"/>
                  </a:lnTo>
                  <a:cubicBezTo>
                    <a:pt x="0" y="23362"/>
                    <a:pt x="3350" y="15275"/>
                    <a:pt x="9312" y="9312"/>
                  </a:cubicBezTo>
                  <a:cubicBezTo>
                    <a:pt x="15275" y="3350"/>
                    <a:pt x="23362" y="0"/>
                    <a:pt x="3179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5"/>
            <p:cNvSpPr txBox="1"/>
            <p:nvPr/>
          </p:nvSpPr>
          <p:spPr>
            <a:xfrm>
              <a:off x="0" y="-38100"/>
              <a:ext cx="3270719" cy="262741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8" name="Google Shape;148;p5"/>
          <p:cNvSpPr/>
          <p:nvPr/>
        </p:nvSpPr>
        <p:spPr>
          <a:xfrm rot="-760825">
            <a:off x="-184800" y="2562499"/>
            <a:ext cx="5754965" cy="4114800"/>
          </a:xfrm>
          <a:custGeom>
            <a:rect b="b" l="l" r="r" t="t"/>
            <a:pathLst>
              <a:path extrusionOk="0" h="4114800" w="5754965">
                <a:moveTo>
                  <a:pt x="0" y="0"/>
                </a:moveTo>
                <a:lnTo>
                  <a:pt x="5754965" y="0"/>
                </a:lnTo>
                <a:lnTo>
                  <a:pt x="5754965" y="4114800"/>
                </a:lnTo>
                <a:lnTo>
                  <a:pt x="0" y="4114800"/>
                </a:lnTo>
                <a:lnTo>
                  <a:pt x="0" y="0"/>
                </a:lnTo>
                <a:close/>
              </a:path>
            </a:pathLst>
          </a:custGeom>
          <a:blipFill rotWithShape="1">
            <a:blip r:embed="rId4">
              <a:alphaModFix/>
            </a:blip>
            <a:stretch>
              <a:fillRect b="0" l="0" r="0" t="0"/>
            </a:stretch>
          </a:blipFill>
          <a:ln>
            <a:noFill/>
          </a:ln>
        </p:spPr>
      </p:sp>
      <p:grpSp>
        <p:nvGrpSpPr>
          <p:cNvPr id="149" name="Google Shape;149;p5"/>
          <p:cNvGrpSpPr/>
          <p:nvPr/>
        </p:nvGrpSpPr>
        <p:grpSpPr>
          <a:xfrm>
            <a:off x="5593026" y="172225"/>
            <a:ext cx="12060752" cy="9765678"/>
            <a:chOff x="0" y="-38100"/>
            <a:chExt cx="3176494" cy="2572030"/>
          </a:xfrm>
        </p:grpSpPr>
        <p:sp>
          <p:nvSpPr>
            <p:cNvPr id="150" name="Google Shape;150;p5"/>
            <p:cNvSpPr/>
            <p:nvPr/>
          </p:nvSpPr>
          <p:spPr>
            <a:xfrm>
              <a:off x="0" y="0"/>
              <a:ext cx="3176494" cy="2533930"/>
            </a:xfrm>
            <a:custGeom>
              <a:rect b="b" l="l" r="r" t="t"/>
              <a:pathLst>
                <a:path extrusionOk="0" h="2533930" w="3176494">
                  <a:moveTo>
                    <a:pt x="32737" y="0"/>
                  </a:moveTo>
                  <a:lnTo>
                    <a:pt x="3143757" y="0"/>
                  </a:lnTo>
                  <a:cubicBezTo>
                    <a:pt x="3152440" y="0"/>
                    <a:pt x="3160766" y="3449"/>
                    <a:pt x="3166906" y="9589"/>
                  </a:cubicBezTo>
                  <a:cubicBezTo>
                    <a:pt x="3173045" y="15728"/>
                    <a:pt x="3176494" y="24055"/>
                    <a:pt x="3176494" y="32737"/>
                  </a:cubicBezTo>
                  <a:lnTo>
                    <a:pt x="3176494" y="2501193"/>
                  </a:lnTo>
                  <a:cubicBezTo>
                    <a:pt x="3176494" y="2509875"/>
                    <a:pt x="3173045" y="2518202"/>
                    <a:pt x="3166906" y="2524342"/>
                  </a:cubicBezTo>
                  <a:cubicBezTo>
                    <a:pt x="3160766" y="2530481"/>
                    <a:pt x="3152440" y="2533930"/>
                    <a:pt x="3143757" y="2533930"/>
                  </a:cubicBezTo>
                  <a:lnTo>
                    <a:pt x="32737" y="2533930"/>
                  </a:lnTo>
                  <a:cubicBezTo>
                    <a:pt x="24055" y="2533930"/>
                    <a:pt x="15728" y="2530481"/>
                    <a:pt x="9589" y="2524342"/>
                  </a:cubicBezTo>
                  <a:cubicBezTo>
                    <a:pt x="3449" y="2518202"/>
                    <a:pt x="0" y="2509875"/>
                    <a:pt x="0" y="2501193"/>
                  </a:cubicBezTo>
                  <a:lnTo>
                    <a:pt x="0" y="32737"/>
                  </a:lnTo>
                  <a:cubicBezTo>
                    <a:pt x="0" y="24055"/>
                    <a:pt x="3449" y="15728"/>
                    <a:pt x="9589" y="9589"/>
                  </a:cubicBezTo>
                  <a:cubicBezTo>
                    <a:pt x="15728" y="3449"/>
                    <a:pt x="24055" y="0"/>
                    <a:pt x="3273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5"/>
            <p:cNvSpPr txBox="1"/>
            <p:nvPr/>
          </p:nvSpPr>
          <p:spPr>
            <a:xfrm>
              <a:off x="0" y="-38100"/>
              <a:ext cx="3176494" cy="257203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2" name="Google Shape;152;p5"/>
          <p:cNvSpPr txBox="1"/>
          <p:nvPr/>
        </p:nvSpPr>
        <p:spPr>
          <a:xfrm rot="-1287299">
            <a:off x="1053644" y="3822091"/>
            <a:ext cx="3278076" cy="217221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850" u="none" cap="none" strike="noStrike">
                <a:solidFill>
                  <a:srgbClr val="000000"/>
                </a:solidFill>
                <a:latin typeface="Arial"/>
                <a:ea typeface="Arial"/>
                <a:cs typeface="Arial"/>
                <a:sym typeface="Arial"/>
              </a:rPr>
              <a:t>Algumas dicas sobre como falar sobre mim para o seu filho(a)</a:t>
            </a:r>
            <a:endParaRPr/>
          </a:p>
          <a:p>
            <a:pPr indent="0" lvl="0" marL="0" marR="0" rtl="0" algn="ctr">
              <a:lnSpc>
                <a:spcPct val="120000"/>
              </a:lnSpc>
              <a:spcBef>
                <a:spcPts val="0"/>
              </a:spcBef>
              <a:spcAft>
                <a:spcPts val="0"/>
              </a:spcAft>
              <a:buNone/>
            </a:pPr>
            <a:r>
              <a:t/>
            </a:r>
            <a:endParaRPr b="0" i="0" sz="2850" u="none" cap="none" strike="noStrike">
              <a:solidFill>
                <a:srgbClr val="000000"/>
              </a:solidFill>
              <a:latin typeface="Arial"/>
              <a:ea typeface="Arial"/>
              <a:cs typeface="Arial"/>
              <a:sym typeface="Arial"/>
            </a:endParaRPr>
          </a:p>
        </p:txBody>
      </p:sp>
      <p:sp>
        <p:nvSpPr>
          <p:cNvPr id="153" name="Google Shape;153;p5"/>
          <p:cNvSpPr txBox="1"/>
          <p:nvPr/>
        </p:nvSpPr>
        <p:spPr>
          <a:xfrm>
            <a:off x="5758650" y="856300"/>
            <a:ext cx="11735100" cy="9071400"/>
          </a:xfrm>
          <a:prstGeom prst="rect">
            <a:avLst/>
          </a:prstGeom>
          <a:noFill/>
          <a:ln>
            <a:noFill/>
          </a:ln>
        </p:spPr>
        <p:txBody>
          <a:bodyPr anchorCtr="0" anchor="t" bIns="0" lIns="0" spcFirstLastPara="1" rIns="0" wrap="square" tIns="0">
            <a:spAutoFit/>
          </a:bodyPr>
          <a:lstStyle/>
          <a:p>
            <a:pPr indent="-361823" lvl="1" marL="736346" marR="0" rtl="0" algn="l">
              <a:lnSpc>
                <a:spcPct val="120035"/>
              </a:lnSpc>
              <a:spcBef>
                <a:spcPts val="0"/>
              </a:spcBef>
              <a:spcAft>
                <a:spcPts val="0"/>
              </a:spcAft>
              <a:buClr>
                <a:srgbClr val="000000"/>
              </a:buClr>
              <a:buSzPts val="3309"/>
              <a:buFont typeface="Arial"/>
              <a:buChar char="•"/>
            </a:pPr>
            <a:r>
              <a:rPr b="0" i="0" lang="en-US" sz="3309" u="none" cap="none" strike="noStrike">
                <a:solidFill>
                  <a:srgbClr val="000000"/>
                </a:solidFill>
                <a:latin typeface="Arial"/>
                <a:ea typeface="Arial"/>
                <a:cs typeface="Arial"/>
                <a:sym typeface="Arial"/>
              </a:rPr>
              <a:t>Eu não SOU Down. Eu TENHO Síndrome de Down. Como qualquer pessoa, tenho meu próprio temperamento, preferências e características.</a:t>
            </a:r>
            <a:endParaRPr sz="1300"/>
          </a:p>
          <a:p>
            <a:pPr indent="-361823" lvl="1" marL="736346" marR="0" rtl="0" algn="l">
              <a:lnSpc>
                <a:spcPct val="120035"/>
              </a:lnSpc>
              <a:spcBef>
                <a:spcPts val="0"/>
              </a:spcBef>
              <a:spcAft>
                <a:spcPts val="0"/>
              </a:spcAft>
              <a:buClr>
                <a:srgbClr val="000000"/>
              </a:buClr>
              <a:buSzPts val="3309"/>
              <a:buFont typeface="Arial"/>
              <a:buChar char="•"/>
            </a:pPr>
            <a:r>
              <a:rPr b="0" i="0" lang="en-US" sz="3309" u="none" cap="none" strike="noStrike">
                <a:solidFill>
                  <a:srgbClr val="000000"/>
                </a:solidFill>
                <a:latin typeface="Arial"/>
                <a:ea typeface="Arial"/>
                <a:cs typeface="Arial"/>
                <a:sym typeface="Arial"/>
              </a:rPr>
              <a:t>Converse com naturalidade e responda o que seu filho (a) perguntar de maneira clara e respeitosa. Quando não souber o que dizer, diga que vai se informar melhor (neste caso, pode entrar em contato com a escola ou com a minha família)</a:t>
            </a:r>
            <a:endParaRPr sz="1300"/>
          </a:p>
          <a:p>
            <a:pPr indent="-361823" lvl="1" marL="736346" marR="0" rtl="0" algn="l">
              <a:lnSpc>
                <a:spcPct val="120035"/>
              </a:lnSpc>
              <a:spcBef>
                <a:spcPts val="0"/>
              </a:spcBef>
              <a:spcAft>
                <a:spcPts val="0"/>
              </a:spcAft>
              <a:buClr>
                <a:srgbClr val="000000"/>
              </a:buClr>
              <a:buSzPts val="3309"/>
              <a:buFont typeface="Arial"/>
              <a:buChar char="•"/>
            </a:pPr>
            <a:r>
              <a:rPr b="0" i="0" lang="en-US" sz="3309" u="none" cap="none" strike="noStrike">
                <a:solidFill>
                  <a:srgbClr val="000000"/>
                </a:solidFill>
                <a:latin typeface="Arial"/>
                <a:ea typeface="Arial"/>
                <a:cs typeface="Arial"/>
                <a:sym typeface="Arial"/>
              </a:rPr>
              <a:t>É importante dizer que as pessoas são diferentes e que algumas pessoas podem levar mais tempo para aprender algumas coisas. Todos temos qualidades e limitações. </a:t>
            </a:r>
            <a:endParaRPr sz="1300"/>
          </a:p>
          <a:p>
            <a:pPr indent="-361823" lvl="1" marL="736346" marR="0" rtl="0" algn="l">
              <a:lnSpc>
                <a:spcPct val="120035"/>
              </a:lnSpc>
              <a:spcBef>
                <a:spcPts val="0"/>
              </a:spcBef>
              <a:spcAft>
                <a:spcPts val="0"/>
              </a:spcAft>
              <a:buClr>
                <a:srgbClr val="000000"/>
              </a:buClr>
              <a:buSzPts val="3309"/>
              <a:buFont typeface="Arial"/>
              <a:buChar char="•"/>
            </a:pPr>
            <a:r>
              <a:rPr b="0" i="0" lang="en-US" sz="3309" u="none" cap="none" strike="noStrike">
                <a:solidFill>
                  <a:srgbClr val="000000"/>
                </a:solidFill>
                <a:latin typeface="Arial"/>
                <a:ea typeface="Arial"/>
                <a:cs typeface="Arial"/>
                <a:sym typeface="Arial"/>
              </a:rPr>
              <a:t>O convívio com crianças com deficiência traz ganhos para todas as crianças, que estarão mais preparadas para lidar com as diferenças, serão mais empáticas e terão um olhar mais atento para com todos que o cercam.</a:t>
            </a:r>
            <a:endParaRPr sz="13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A32C"/>
        </a:solidFill>
      </p:bgPr>
    </p:bg>
    <p:spTree>
      <p:nvGrpSpPr>
        <p:cNvPr id="157" name="Shape 157"/>
        <p:cNvGrpSpPr/>
        <p:nvPr/>
      </p:nvGrpSpPr>
      <p:grpSpPr>
        <a:xfrm>
          <a:off x="0" y="0"/>
          <a:ext cx="0" cy="0"/>
          <a:chOff x="0" y="0"/>
          <a:chExt cx="0" cy="0"/>
        </a:xfrm>
      </p:grpSpPr>
      <p:sp>
        <p:nvSpPr>
          <p:cNvPr id="158" name="Google Shape;158;p6"/>
          <p:cNvSpPr txBox="1"/>
          <p:nvPr/>
        </p:nvSpPr>
        <p:spPr>
          <a:xfrm>
            <a:off x="1071925" y="3299250"/>
            <a:ext cx="16288350" cy="2190750"/>
          </a:xfrm>
          <a:prstGeom prst="rect">
            <a:avLst/>
          </a:prstGeom>
          <a:noFill/>
          <a:ln>
            <a:noFill/>
          </a:ln>
        </p:spPr>
        <p:txBody>
          <a:bodyPr anchorCtr="0" anchor="t" bIns="0" lIns="0" spcFirstLastPara="1" rIns="0" wrap="square" tIns="0">
            <a:spAutoFit/>
          </a:bodyPr>
          <a:lstStyle/>
          <a:p>
            <a:pPr indent="0" lvl="0" marL="0" marR="0" rtl="0" algn="ctr">
              <a:lnSpc>
                <a:spcPct val="119985"/>
              </a:lnSpc>
              <a:spcBef>
                <a:spcPts val="0"/>
              </a:spcBef>
              <a:spcAft>
                <a:spcPts val="0"/>
              </a:spcAft>
              <a:buNone/>
            </a:pPr>
            <a:r>
              <a:rPr b="0" i="1" lang="en-US" sz="6800" u="none" cap="none" strike="noStrike">
                <a:solidFill>
                  <a:srgbClr val="FFFFFF"/>
                </a:solidFill>
                <a:latin typeface="Arial"/>
                <a:ea typeface="Arial"/>
                <a:cs typeface="Arial"/>
                <a:sym typeface="Arial"/>
              </a:rPr>
              <a:t>Estou animado para aprender </a:t>
            </a:r>
            <a:endParaRPr/>
          </a:p>
          <a:p>
            <a:pPr indent="0" lvl="0" marL="0" marR="0" rtl="0" algn="ctr">
              <a:lnSpc>
                <a:spcPct val="119985"/>
              </a:lnSpc>
              <a:spcBef>
                <a:spcPts val="0"/>
              </a:spcBef>
              <a:spcAft>
                <a:spcPts val="0"/>
              </a:spcAft>
              <a:buNone/>
            </a:pPr>
            <a:r>
              <a:rPr b="0" i="1" lang="en-US" sz="6800" u="none" cap="none" strike="noStrike">
                <a:solidFill>
                  <a:srgbClr val="FFFFFF"/>
                </a:solidFill>
                <a:latin typeface="Arial"/>
                <a:ea typeface="Arial"/>
                <a:cs typeface="Arial"/>
                <a:sym typeface="Arial"/>
              </a:rPr>
              <a:t>e brincar com meus novos amigos(as)!</a:t>
            </a:r>
            <a:endParaRPr/>
          </a:p>
        </p:txBody>
      </p:sp>
      <p:sp>
        <p:nvSpPr>
          <p:cNvPr id="159" name="Google Shape;159;p6"/>
          <p:cNvSpPr txBox="1"/>
          <p:nvPr/>
        </p:nvSpPr>
        <p:spPr>
          <a:xfrm>
            <a:off x="6951075" y="8382725"/>
            <a:ext cx="10660950" cy="1105500"/>
          </a:xfrm>
          <a:prstGeom prst="rect">
            <a:avLst/>
          </a:prstGeom>
          <a:noFill/>
          <a:ln>
            <a:noFill/>
          </a:ln>
        </p:spPr>
        <p:txBody>
          <a:bodyPr anchorCtr="0" anchor="t" bIns="0" lIns="0" spcFirstLastPara="1" rIns="0" wrap="square" tIns="0">
            <a:spAutoFit/>
          </a:bodyPr>
          <a:lstStyle/>
          <a:p>
            <a:pPr indent="0" lvl="0" marL="0" marR="0" rtl="0" algn="r">
              <a:lnSpc>
                <a:spcPct val="120007"/>
              </a:lnSpc>
              <a:spcBef>
                <a:spcPts val="0"/>
              </a:spcBef>
              <a:spcAft>
                <a:spcPts val="0"/>
              </a:spcAft>
              <a:buNone/>
            </a:pPr>
            <a:r>
              <a:rPr b="1" i="0" lang="en-US" sz="2799" u="none" cap="none" strike="noStrike">
                <a:solidFill>
                  <a:srgbClr val="FFFFFF"/>
                </a:solidFill>
                <a:latin typeface="Arial"/>
                <a:ea typeface="Arial"/>
                <a:cs typeface="Arial"/>
                <a:sym typeface="Arial"/>
              </a:rPr>
              <a:t>Esse documento foi desenvolvido pela Teia 21. Mais informações no Instagram @teia.21 e no Facebook</a:t>
            </a:r>
            <a:endParaRPr/>
          </a:p>
        </p:txBody>
      </p:sp>
      <p:sp>
        <p:nvSpPr>
          <p:cNvPr id="160" name="Google Shape;160;p6"/>
          <p:cNvSpPr/>
          <p:nvPr/>
        </p:nvSpPr>
        <p:spPr>
          <a:xfrm>
            <a:off x="16248950" y="574500"/>
            <a:ext cx="1626100" cy="1525448"/>
          </a:xfrm>
          <a:custGeom>
            <a:rect b="b" l="l" r="r" t="t"/>
            <a:pathLst>
              <a:path extrusionOk="0" h="1525448" w="1626100">
                <a:moveTo>
                  <a:pt x="0" y="0"/>
                </a:moveTo>
                <a:lnTo>
                  <a:pt x="1626100" y="0"/>
                </a:lnTo>
                <a:lnTo>
                  <a:pt x="1626100" y="1525448"/>
                </a:lnTo>
                <a:lnTo>
                  <a:pt x="0" y="1525448"/>
                </a:lnTo>
                <a:lnTo>
                  <a:pt x="0" y="0"/>
                </a:lnTo>
                <a:close/>
              </a:path>
            </a:pathLst>
          </a:custGeom>
          <a:blipFill rotWithShape="1">
            <a:blip r:embed="rId3">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